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jpeg" ContentType="image/jpeg"/>
  <Default Extension="xml" ContentType="application/xml"/>
  <Override PartName="/ppt/slides/slide39.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s/slide3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94.xml" ContentType="application/vnd.openxmlformats-officedocument.presentationml.slideLayout+xml"/>
  <Override PartName="/ppt/slideLayouts/slideLayout87.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95.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26.xml" ContentType="application/vnd.openxmlformats-officedocument.presentationml.slideLayout+xml"/>
  <Override PartName="/ppt/slideLayouts/slideLayout137.xml" ContentType="application/vnd.openxmlformats-officedocument.presentationml.slideLayout+xml"/>
  <Override PartName="/ppt/slideLayouts/slideLayout106.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98.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1.xml" ContentType="application/vnd.openxmlformats-officedocument.presentationml.slideLayout+xml"/>
  <Override PartName="/ppt/slideLayouts/slideLayout107.xml" ContentType="application/vnd.openxmlformats-officedocument.presentationml.slideLayout+xml"/>
  <Override PartName="/ppt/slideLayouts/slideLayout105.xml" ContentType="application/vnd.openxmlformats-officedocument.presentationml.slideLayout+xml"/>
  <Override PartName="/ppt/slideLayouts/slideLayout99.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97.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21.xml" ContentType="application/vnd.openxmlformats-officedocument.presentationml.slideLayout+xml"/>
  <Override PartName="/ppt/slideLayouts/slideLayout119.xml" ContentType="application/vnd.openxmlformats-officedocument.presentationml.slideLayout+xml"/>
  <Override PartName="/ppt/slideLayouts/slideLayout104.xml" ContentType="application/vnd.openxmlformats-officedocument.presentationml.slideLayout+xml"/>
  <Override PartName="/ppt/slideLayouts/slideLayout120.xml" ContentType="application/vnd.openxmlformats-officedocument.presentationml.slideLayout+xml"/>
  <Override PartName="/ppt/slideLayouts/slideLayout100.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3.xml" ContentType="application/vnd.openxmlformats-officedocument.theme+xml"/>
  <Override PartName="/ppt/theme/theme11.xml" ContentType="application/vnd.openxmlformats-officedocument.theme+xml"/>
  <Override PartName="/ppt/theme/theme4.xml" ContentType="application/vnd.openxmlformats-officedocument.theme+xml"/>
  <Override PartName="/ppt/theme/theme1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14.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7.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60"/>
  </p:notesMasterIdLst>
  <p:handoutMasterIdLst>
    <p:handoutMasterId r:id="rId61"/>
  </p:handoutMasterIdLst>
  <p:sldIdLst>
    <p:sldId id="256" r:id="rId16"/>
    <p:sldId id="369" r:id="rId17"/>
    <p:sldId id="372" r:id="rId18"/>
    <p:sldId id="393" r:id="rId19"/>
    <p:sldId id="406" r:id="rId20"/>
    <p:sldId id="531" r:id="rId21"/>
    <p:sldId id="532" r:id="rId22"/>
    <p:sldId id="534" r:id="rId23"/>
    <p:sldId id="535" r:id="rId24"/>
    <p:sldId id="536" r:id="rId25"/>
    <p:sldId id="537" r:id="rId26"/>
    <p:sldId id="542" r:id="rId27"/>
    <p:sldId id="544" r:id="rId28"/>
    <p:sldId id="545" r:id="rId29"/>
    <p:sldId id="453" r:id="rId30"/>
    <p:sldId id="422" r:id="rId31"/>
    <p:sldId id="448" r:id="rId32"/>
    <p:sldId id="375" r:id="rId33"/>
    <p:sldId id="449" r:id="rId34"/>
    <p:sldId id="514" r:id="rId35"/>
    <p:sldId id="515" r:id="rId36"/>
    <p:sldId id="516" r:id="rId37"/>
    <p:sldId id="517" r:id="rId38"/>
    <p:sldId id="518" r:id="rId39"/>
    <p:sldId id="519" r:id="rId40"/>
    <p:sldId id="520" r:id="rId41"/>
    <p:sldId id="523" r:id="rId42"/>
    <p:sldId id="524" r:id="rId43"/>
    <p:sldId id="525" r:id="rId44"/>
    <p:sldId id="528" r:id="rId45"/>
    <p:sldId id="529" r:id="rId46"/>
    <p:sldId id="376" r:id="rId47"/>
    <p:sldId id="497" r:id="rId48"/>
    <p:sldId id="547" r:id="rId49"/>
    <p:sldId id="548" r:id="rId50"/>
    <p:sldId id="513" r:id="rId51"/>
    <p:sldId id="489" r:id="rId52"/>
    <p:sldId id="510" r:id="rId53"/>
    <p:sldId id="538" r:id="rId54"/>
    <p:sldId id="539" r:id="rId55"/>
    <p:sldId id="540" r:id="rId56"/>
    <p:sldId id="541" r:id="rId57"/>
    <p:sldId id="530" r:id="rId58"/>
    <p:sldId id="490" r:id="rId5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4D74"/>
    <a:srgbClr val="003399"/>
    <a:srgbClr val="0000FF"/>
    <a:srgbClr val="0099CC"/>
    <a:srgbClr val="FF0000"/>
    <a:srgbClr val="006666"/>
    <a:srgbClr val="009900"/>
    <a:srgbClr val="00FF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6" autoAdjust="0"/>
    <p:restoredTop sz="86371" autoAdjust="0"/>
  </p:normalViewPr>
  <p:slideViewPr>
    <p:cSldViewPr>
      <p:cViewPr>
        <p:scale>
          <a:sx n="100" d="100"/>
          <a:sy n="100" d="100"/>
        </p:scale>
        <p:origin x="-792"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65" d="100"/>
          <a:sy n="65" d="100"/>
        </p:scale>
        <p:origin x="-2856"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customXml" Target="../customXml/item1.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heme" Target="theme/theme1.xml"/><Relationship Id="rId69" Type="http://schemas.openxmlformats.org/officeDocument/2006/relationships/customXml" Target="../customXml/item4.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customXml" Target="../customXml/item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97016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7016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7016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50" y="4415532"/>
            <a:ext cx="5605701" cy="4183603"/>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016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CB33F24A-EA4B-41A0-8608-EB69306753FC}" type="slidenum">
              <a:rPr lang="en-US" smtClean="0"/>
              <a:pPr>
                <a:defRPr/>
              </a:pPr>
              <a:t>26</a:t>
            </a:fld>
            <a:endParaRPr lang="en-US"/>
          </a:p>
        </p:txBody>
      </p:sp>
    </p:spTree>
    <p:extLst>
      <p:ext uri="{BB962C8B-B14F-4D97-AF65-F5344CB8AC3E}">
        <p14:creationId xmlns:p14="http://schemas.microsoft.com/office/powerpoint/2010/main" xmlns="" val="4249820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18/11/2013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18/11/2013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18/11/2013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18/11/2013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18/11/2013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18/11/2013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18/11/2013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18/11/2013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18/11/2013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18/11/2013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18/11/2013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userDrawn="1"/>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18/11/2013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userDrawn="1"/>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userDrawn="1"/>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prod-ap/en/Gas/Regional_%20Intiatives/South_GRI/20th%20South%20SG/default.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3143240" y="5429265"/>
            <a:ext cx="5461207" cy="571504"/>
          </a:xfrm>
        </p:spPr>
        <p:txBody>
          <a:bodyPr/>
          <a:lstStyle/>
          <a:p>
            <a:pPr eaLnBrk="1" hangingPunct="1">
              <a:spcBef>
                <a:spcPct val="0"/>
              </a:spcBef>
            </a:pPr>
            <a:r>
              <a:rPr lang="en-US" b="1" dirty="0" smtClean="0"/>
              <a:t>Madrid, 15</a:t>
            </a:r>
            <a:r>
              <a:rPr lang="en-US" b="1" baseline="30000" dirty="0" smtClean="0"/>
              <a:t>th</a:t>
            </a:r>
            <a:r>
              <a:rPr lang="en-US" b="1" dirty="0" smtClean="0"/>
              <a:t> November 2013</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20</a:t>
            </a:r>
            <a:r>
              <a:rPr lang="en-GB" sz="4000" b="1" kern="0" baseline="30000" dirty="0" smtClean="0">
                <a:cs typeface="+mn-cs"/>
              </a:rPr>
              <a:t>th</a:t>
            </a:r>
            <a:r>
              <a:rPr lang="en-GB" sz="4000" b="1" kern="0" dirty="0" smtClean="0">
                <a:cs typeface="+mn-cs"/>
              </a:rPr>
              <a:t> </a:t>
            </a:r>
            <a:r>
              <a:rPr lang="en-GB" sz="4000" b="1" kern="0" dirty="0">
                <a:cs typeface="+mn-cs"/>
              </a:rPr>
              <a:t>S</a:t>
            </a:r>
            <a:r>
              <a:rPr lang="en-GB" sz="4000" b="1" kern="0" dirty="0" smtClean="0">
                <a:cs typeface="+mn-cs"/>
              </a:rPr>
              <a:t>G </a:t>
            </a:r>
            <a:r>
              <a:rPr lang="en-GB" sz="4000" b="1" kern="0" dirty="0">
                <a:cs typeface="+mn-cs"/>
              </a:rPr>
              <a:t>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2" cstate="print"/>
          <a:srcRect/>
          <a:stretch>
            <a:fillRect/>
          </a:stretch>
        </p:blipFill>
        <p:spPr bwMode="auto">
          <a:xfrm>
            <a:off x="2925341" y="1700809"/>
            <a:ext cx="1427050" cy="686172"/>
          </a:xfrm>
          <a:prstGeom prst="rect">
            <a:avLst/>
          </a:prstGeom>
          <a:noFill/>
        </p:spPr>
      </p:pic>
      <p:pic>
        <p:nvPicPr>
          <p:cNvPr id="5" name="4 Imagen" descr="SIMPLIFICADA CMYK"/>
          <p:cNvPicPr/>
          <p:nvPr/>
        </p:nvPicPr>
        <p:blipFill>
          <a:blip r:embed="rId3" cstate="print"/>
          <a:srcRect/>
          <a:stretch>
            <a:fillRect/>
          </a:stretch>
        </p:blipFill>
        <p:spPr bwMode="auto">
          <a:xfrm>
            <a:off x="88454" y="1700807"/>
            <a:ext cx="1321256" cy="672455"/>
          </a:xfrm>
          <a:prstGeom prst="rect">
            <a:avLst/>
          </a:prstGeom>
          <a:noFill/>
        </p:spPr>
      </p:pic>
      <p:pic>
        <p:nvPicPr>
          <p:cNvPr id="7" name="6 Imagen" descr="\\IRATI\aplics\LOGOS\CNMC\Logo.png"/>
          <p:cNvPicPr/>
          <p:nvPr/>
        </p:nvPicPr>
        <p:blipFill>
          <a:blip r:embed="rId4" cstate="print"/>
          <a:srcRect/>
          <a:stretch>
            <a:fillRect/>
          </a:stretch>
        </p:blipFill>
        <p:spPr bwMode="auto">
          <a:xfrm>
            <a:off x="1461939" y="1700807"/>
            <a:ext cx="1440160" cy="69150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6" name="5 Rectángulo"/>
          <p:cNvSpPr/>
          <p:nvPr/>
        </p:nvSpPr>
        <p:spPr>
          <a:xfrm>
            <a:off x="395536" y="1916832"/>
            <a:ext cx="8352928" cy="4724370"/>
          </a:xfrm>
          <a:prstGeom prst="rect">
            <a:avLst/>
          </a:prstGeom>
        </p:spPr>
        <p:txBody>
          <a:bodyPr wrap="square">
            <a:spAutoFit/>
          </a:bodyPr>
          <a:lstStyle/>
          <a:p>
            <a:pPr marL="361950" indent="-361950">
              <a:spcBef>
                <a:spcPts val="300"/>
              </a:spcBef>
              <a:spcAft>
                <a:spcPts val="300"/>
              </a:spcAft>
              <a:buFont typeface="Arial" pitchFamily="34" charset="0"/>
              <a:buChar char="•"/>
            </a:pPr>
            <a:r>
              <a:rPr lang="en-GB" b="1" dirty="0" smtClean="0"/>
              <a:t>Capacity transfer to affiliates</a:t>
            </a:r>
            <a:r>
              <a:rPr lang="en-GB" dirty="0" smtClean="0"/>
              <a:t>: s</a:t>
            </a:r>
            <a:r>
              <a:rPr lang="en-GB" sz="1600" dirty="0" smtClean="0"/>
              <a:t>hippers have to sign access contracts (or annexes)  when capacity is allocated. </a:t>
            </a:r>
          </a:p>
          <a:p>
            <a:pPr marL="819150" lvl="1" indent="-361950">
              <a:spcBef>
                <a:spcPts val="300"/>
              </a:spcBef>
              <a:spcAft>
                <a:spcPts val="300"/>
              </a:spcAft>
              <a:buFont typeface="Wingdings" pitchFamily="2" charset="2"/>
              <a:buChar char="ü"/>
            </a:pPr>
            <a:r>
              <a:rPr lang="en-GB" sz="1600" dirty="0" smtClean="0"/>
              <a:t>Only the company that has been allocated the capacity can sign the contracts/annexes with TSOs on both sides of the border.</a:t>
            </a:r>
          </a:p>
          <a:p>
            <a:pPr marL="361950" indent="-361950">
              <a:spcBef>
                <a:spcPts val="600"/>
              </a:spcBef>
              <a:spcAft>
                <a:spcPts val="600"/>
              </a:spcAft>
              <a:buFont typeface="Arial" pitchFamily="34" charset="0"/>
              <a:buChar char="•"/>
            </a:pPr>
            <a:r>
              <a:rPr lang="en-GB" b="1" dirty="0" smtClean="0"/>
              <a:t>Monitoring by NRAs</a:t>
            </a:r>
          </a:p>
          <a:p>
            <a:pPr marL="819150" lvl="1" indent="-361950">
              <a:spcBef>
                <a:spcPts val="300"/>
              </a:spcBef>
              <a:spcAft>
                <a:spcPts val="300"/>
              </a:spcAft>
              <a:buFont typeface="Wingdings" pitchFamily="2" charset="2"/>
              <a:buChar char="ü"/>
            </a:pPr>
            <a:r>
              <a:rPr lang="en-GB" sz="1600" dirty="0" smtClean="0"/>
              <a:t>NRAs will have access to auctions information via PRISMA.</a:t>
            </a:r>
          </a:p>
          <a:p>
            <a:pPr marL="819150" lvl="1" indent="-361950">
              <a:spcBef>
                <a:spcPts val="300"/>
              </a:spcBef>
              <a:spcAft>
                <a:spcPts val="300"/>
              </a:spcAft>
              <a:buFont typeface="Wingdings" pitchFamily="2" charset="2"/>
              <a:buChar char="ü"/>
            </a:pPr>
            <a:r>
              <a:rPr lang="en-GB" sz="1600" dirty="0" smtClean="0"/>
              <a:t>Coordination between NRAs at both sides of the border.</a:t>
            </a:r>
          </a:p>
          <a:p>
            <a:pPr marL="361950" indent="-361950">
              <a:spcBef>
                <a:spcPts val="600"/>
              </a:spcBef>
              <a:spcAft>
                <a:spcPts val="600"/>
              </a:spcAft>
              <a:buFont typeface="Arial" pitchFamily="34" charset="0"/>
              <a:buChar char="•"/>
            </a:pPr>
            <a:r>
              <a:rPr lang="en-GB" b="1" dirty="0" smtClean="0"/>
              <a:t>Stakeholders information: </a:t>
            </a:r>
          </a:p>
          <a:p>
            <a:pPr marL="819150" lvl="1" indent="-361950">
              <a:spcBef>
                <a:spcPts val="300"/>
              </a:spcBef>
              <a:spcAft>
                <a:spcPts val="300"/>
              </a:spcAft>
              <a:buFont typeface="Wingdings" pitchFamily="2" charset="2"/>
              <a:buChar char="ü"/>
            </a:pPr>
            <a:r>
              <a:rPr lang="en-GB" sz="1600" dirty="0" smtClean="0"/>
              <a:t>TSOs will notify the amount of capacity to be offered to users and potential users  before the auctions: one month / two weeks / one week before annual yearly / annual quarterly / monthly capacity auctions respectively.</a:t>
            </a:r>
          </a:p>
          <a:p>
            <a:pPr marL="819150" lvl="1" indent="-361950">
              <a:spcBef>
                <a:spcPts val="300"/>
              </a:spcBef>
              <a:spcAft>
                <a:spcPts val="300"/>
              </a:spcAft>
              <a:buFont typeface="Wingdings" pitchFamily="2" charset="2"/>
              <a:buChar char="ü"/>
            </a:pPr>
            <a:r>
              <a:rPr lang="en-GB" sz="1600" dirty="0" smtClean="0"/>
              <a:t>TSO will communicate results of the auctions: aggregated to the market, allocated capacity to the participant </a:t>
            </a:r>
          </a:p>
          <a:p>
            <a:pPr marL="1276350" lvl="2" indent="-361950">
              <a:spcBef>
                <a:spcPts val="300"/>
              </a:spcBef>
              <a:spcAft>
                <a:spcPts val="300"/>
              </a:spcAft>
              <a:buFont typeface="Wingdings" pitchFamily="2" charset="2"/>
              <a:buChar char="ü"/>
            </a:pPr>
            <a:r>
              <a:rPr lang="en-GB" sz="1600" dirty="0" smtClean="0"/>
              <a:t>TSOs’ websites will publish a link to PRISMA site.</a:t>
            </a:r>
          </a:p>
          <a:p>
            <a:pPr marL="1276350" lvl="2" indent="-361950">
              <a:spcBef>
                <a:spcPts val="300"/>
              </a:spcBef>
              <a:spcAft>
                <a:spcPts val="300"/>
              </a:spcAft>
              <a:buFont typeface="Wingdings" pitchFamily="2" charset="2"/>
              <a:buChar char="ü"/>
            </a:pPr>
            <a:r>
              <a:rPr lang="en-GB" sz="1600" dirty="0" smtClean="0"/>
              <a:t>Information included in TSOs’ regular publication.</a:t>
            </a:r>
          </a:p>
        </p:txBody>
      </p:sp>
      <p:sp>
        <p:nvSpPr>
          <p:cNvPr id="4" name="3 Rectángulo"/>
          <p:cNvSpPr/>
          <p:nvPr/>
        </p:nvSpPr>
        <p:spPr>
          <a:xfrm>
            <a:off x="323528" y="1412776"/>
            <a:ext cx="4266937" cy="369332"/>
          </a:xfrm>
          <a:prstGeom prst="rect">
            <a:avLst/>
          </a:prstGeom>
          <a:solidFill>
            <a:srgbClr val="264D74"/>
          </a:solidFill>
        </p:spPr>
        <p:txBody>
          <a:bodyPr wrap="none">
            <a:spAutoFit/>
          </a:bodyPr>
          <a:lstStyle/>
          <a:p>
            <a:r>
              <a:rPr lang="en-US" b="1" dirty="0" smtClean="0">
                <a:solidFill>
                  <a:schemeClr val="bg1"/>
                </a:solidFill>
              </a:rPr>
              <a:t>Issues agreed on Capacity Allocation</a:t>
            </a:r>
            <a:endParaRPr lang="es-ES" b="1" dirty="0">
              <a:solidFill>
                <a:schemeClr val="bg1"/>
              </a:solidFill>
            </a:endParaRPr>
          </a:p>
        </p:txBody>
      </p:sp>
    </p:spTree>
    <p:extLst>
      <p:ext uri="{BB962C8B-B14F-4D97-AF65-F5344CB8AC3E}">
        <p14:creationId xmlns:p14="http://schemas.microsoft.com/office/powerpoint/2010/main" xmlns="" val="2635903216"/>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6" name="5 Rectángulo"/>
          <p:cNvSpPr/>
          <p:nvPr/>
        </p:nvSpPr>
        <p:spPr>
          <a:xfrm>
            <a:off x="107504" y="2204864"/>
            <a:ext cx="8856984" cy="3801041"/>
          </a:xfrm>
          <a:prstGeom prst="rect">
            <a:avLst/>
          </a:prstGeom>
        </p:spPr>
        <p:txBody>
          <a:bodyPr wrap="square">
            <a:spAutoFit/>
          </a:bodyPr>
          <a:lstStyle/>
          <a:p>
            <a:pPr marL="361950" indent="-361950">
              <a:spcBef>
                <a:spcPts val="600"/>
              </a:spcBef>
              <a:spcAft>
                <a:spcPts val="300"/>
              </a:spcAft>
              <a:buFont typeface="Arial" pitchFamily="34" charset="0"/>
              <a:buChar char="•"/>
            </a:pPr>
            <a:r>
              <a:rPr lang="en-GB" b="1" dirty="0" smtClean="0"/>
              <a:t>Capacity not allocated in auctions</a:t>
            </a:r>
          </a:p>
          <a:p>
            <a:pPr marL="819150" lvl="1" indent="-361950">
              <a:spcBef>
                <a:spcPts val="600"/>
              </a:spcBef>
              <a:spcAft>
                <a:spcPts val="300"/>
              </a:spcAft>
              <a:buFont typeface="Wingdings" pitchFamily="2" charset="2"/>
              <a:buChar char="ü"/>
            </a:pPr>
            <a:r>
              <a:rPr lang="en-GB" sz="1600" u="sng" dirty="0" smtClean="0"/>
              <a:t>In annual yearly auctions:</a:t>
            </a:r>
            <a:r>
              <a:rPr lang="en-GB" sz="1600" dirty="0" smtClean="0"/>
              <a:t> it will be offered in the annual quarterly and monthly auctions.</a:t>
            </a:r>
          </a:p>
          <a:p>
            <a:pPr marL="819150" lvl="1" indent="-361950">
              <a:spcBef>
                <a:spcPts val="600"/>
              </a:spcBef>
              <a:spcAft>
                <a:spcPts val="300"/>
              </a:spcAft>
              <a:buFont typeface="Wingdings" pitchFamily="2" charset="2"/>
              <a:buChar char="ü"/>
            </a:pPr>
            <a:r>
              <a:rPr lang="en-GB" sz="1600" u="sng" dirty="0" smtClean="0"/>
              <a:t>In annual quarterly auctions</a:t>
            </a:r>
            <a:r>
              <a:rPr lang="en-GB" sz="1600" dirty="0" smtClean="0"/>
              <a:t>: it will be offered in the monthly auctions.</a:t>
            </a:r>
          </a:p>
          <a:p>
            <a:pPr marL="819150" lvl="1" indent="-361950">
              <a:spcBef>
                <a:spcPts val="600"/>
              </a:spcBef>
              <a:spcAft>
                <a:spcPts val="300"/>
              </a:spcAft>
              <a:buFont typeface="Wingdings" pitchFamily="2" charset="2"/>
              <a:buChar char="ü"/>
            </a:pPr>
            <a:r>
              <a:rPr lang="en-GB" sz="1600" dirty="0" smtClean="0"/>
              <a:t>Until the full implementation, capacity not allocated</a:t>
            </a:r>
            <a:r>
              <a:rPr lang="en-GB" sz="1600" u="sng" dirty="0" smtClean="0"/>
              <a:t> in monthly auctions</a:t>
            </a:r>
            <a:r>
              <a:rPr lang="en-GB" sz="1600" dirty="0" smtClean="0"/>
              <a:t> will be sold as day ahead and within day capacity using the mechanisms in force in each country, only in the VIP.</a:t>
            </a:r>
          </a:p>
          <a:p>
            <a:pPr marL="361950" indent="-361950">
              <a:spcBef>
                <a:spcPts val="600"/>
              </a:spcBef>
              <a:spcAft>
                <a:spcPts val="300"/>
              </a:spcAft>
              <a:buFont typeface="Arial" pitchFamily="34" charset="0"/>
              <a:buChar char="•"/>
            </a:pPr>
            <a:r>
              <a:rPr lang="en-GB" b="1" dirty="0" smtClean="0"/>
              <a:t>Secondary market: </a:t>
            </a:r>
            <a:r>
              <a:rPr lang="en-GB" sz="1600" dirty="0" smtClean="0"/>
              <a:t>bundled capacity (CAM NC products) can be offered in the VIP by primary capacity holders. Shipper must be authorised to operate in both countries. </a:t>
            </a:r>
          </a:p>
          <a:p>
            <a:pPr marL="819150" lvl="1" indent="-361950">
              <a:spcBef>
                <a:spcPts val="600"/>
              </a:spcBef>
              <a:spcAft>
                <a:spcPts val="300"/>
              </a:spcAft>
              <a:buFont typeface="Wingdings" pitchFamily="2" charset="2"/>
              <a:buChar char="ü"/>
            </a:pPr>
            <a:r>
              <a:rPr lang="en-GB" sz="1600" dirty="0" smtClean="0"/>
              <a:t>PRISMA secondary market functions will be available in early 2014.</a:t>
            </a:r>
          </a:p>
          <a:p>
            <a:pPr marL="819150" lvl="1" indent="-361950">
              <a:spcBef>
                <a:spcPts val="600"/>
              </a:spcBef>
              <a:spcAft>
                <a:spcPts val="300"/>
              </a:spcAft>
              <a:buFont typeface="Wingdings" pitchFamily="2" charset="2"/>
              <a:buChar char="ü"/>
            </a:pPr>
            <a:r>
              <a:rPr lang="en-GB" sz="1600" dirty="0" smtClean="0"/>
              <a:t>To be decided when secondary trades will be made possible at both borders and type of information to be published.</a:t>
            </a:r>
          </a:p>
        </p:txBody>
      </p:sp>
      <p:sp>
        <p:nvSpPr>
          <p:cNvPr id="4" name="3 Rectángulo"/>
          <p:cNvSpPr/>
          <p:nvPr/>
        </p:nvSpPr>
        <p:spPr>
          <a:xfrm>
            <a:off x="323528" y="1412776"/>
            <a:ext cx="4266937" cy="369332"/>
          </a:xfrm>
          <a:prstGeom prst="rect">
            <a:avLst/>
          </a:prstGeom>
          <a:solidFill>
            <a:srgbClr val="264D74"/>
          </a:solidFill>
        </p:spPr>
        <p:txBody>
          <a:bodyPr wrap="none">
            <a:spAutoFit/>
          </a:bodyPr>
          <a:lstStyle/>
          <a:p>
            <a:r>
              <a:rPr lang="en-US" b="1" dirty="0" smtClean="0">
                <a:solidFill>
                  <a:schemeClr val="bg1"/>
                </a:solidFill>
              </a:rPr>
              <a:t>Issues agreed on Capacity Allocation</a:t>
            </a:r>
            <a:endParaRPr lang="es-ES" b="1" dirty="0">
              <a:solidFill>
                <a:schemeClr val="bg1"/>
              </a:solidFill>
            </a:endParaRPr>
          </a:p>
        </p:txBody>
      </p:sp>
    </p:spTree>
    <p:extLst>
      <p:ext uri="{BB962C8B-B14F-4D97-AF65-F5344CB8AC3E}">
        <p14:creationId xmlns:p14="http://schemas.microsoft.com/office/powerpoint/2010/main" xmlns="" val="2635903216"/>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6" name="5 Rectángulo"/>
          <p:cNvSpPr/>
          <p:nvPr/>
        </p:nvSpPr>
        <p:spPr>
          <a:xfrm>
            <a:off x="179512" y="1988840"/>
            <a:ext cx="8856984" cy="4001095"/>
          </a:xfrm>
          <a:prstGeom prst="rect">
            <a:avLst/>
          </a:prstGeom>
        </p:spPr>
        <p:txBody>
          <a:bodyPr wrap="square">
            <a:spAutoFit/>
          </a:bodyPr>
          <a:lstStyle/>
          <a:p>
            <a:pPr marL="361950" indent="-361950">
              <a:spcBef>
                <a:spcPts val="600"/>
              </a:spcBef>
              <a:spcAft>
                <a:spcPts val="600"/>
              </a:spcAft>
              <a:buFont typeface="Arial" pitchFamily="34" charset="0"/>
              <a:buChar char="•"/>
            </a:pPr>
            <a:r>
              <a:rPr lang="en-GB" b="1" dirty="0" smtClean="0"/>
              <a:t>Interim period</a:t>
            </a:r>
            <a:endParaRPr lang="en-GB" dirty="0" smtClean="0"/>
          </a:p>
          <a:p>
            <a:pPr marL="819150" lvl="1" indent="-361950">
              <a:spcBef>
                <a:spcPts val="600"/>
              </a:spcBef>
              <a:spcAft>
                <a:spcPts val="600"/>
              </a:spcAft>
              <a:buFont typeface="Wingdings" pitchFamily="2" charset="2"/>
              <a:buChar char="ü"/>
            </a:pPr>
            <a:r>
              <a:rPr lang="en-GB" sz="1600" dirty="0" smtClean="0"/>
              <a:t>Until the first auction in early 2014, available capacity will be booked via the process currently in force.</a:t>
            </a:r>
          </a:p>
          <a:p>
            <a:pPr marL="819150" lvl="1" indent="-361950">
              <a:spcBef>
                <a:spcPts val="600"/>
              </a:spcBef>
              <a:spcAft>
                <a:spcPts val="600"/>
              </a:spcAft>
              <a:buFont typeface="Wingdings" pitchFamily="2" charset="2"/>
              <a:buChar char="ü"/>
            </a:pPr>
            <a:r>
              <a:rPr lang="en-GB" sz="1600" dirty="0" smtClean="0"/>
              <a:t>Until full implementation of CAM NC in Nov 2015, daily and intraday capacity could be allocated outside PRISMA using the mechanism in force in each country in the VIP.</a:t>
            </a:r>
          </a:p>
          <a:p>
            <a:pPr marL="361950" indent="-361950">
              <a:spcBef>
                <a:spcPts val="600"/>
              </a:spcBef>
              <a:spcAft>
                <a:spcPts val="600"/>
              </a:spcAft>
              <a:buFont typeface="Arial" pitchFamily="34" charset="0"/>
              <a:buChar char="•"/>
            </a:pPr>
            <a:r>
              <a:rPr lang="en-GB" b="1" dirty="0" smtClean="0"/>
              <a:t>Interaction with other capacity allocations in the region</a:t>
            </a:r>
          </a:p>
          <a:p>
            <a:pPr marL="819150" lvl="1" indent="-361950">
              <a:spcBef>
                <a:spcPts val="600"/>
              </a:spcBef>
              <a:spcAft>
                <a:spcPts val="600"/>
              </a:spcAft>
              <a:buFont typeface="Wingdings" pitchFamily="2" charset="2"/>
              <a:buChar char="ü"/>
            </a:pPr>
            <a:r>
              <a:rPr lang="en-GB" sz="1600" dirty="0" smtClean="0"/>
              <a:t>Shippers can be interested in booking access along corridors inside the Region</a:t>
            </a:r>
          </a:p>
          <a:p>
            <a:pPr marL="819150" lvl="1" indent="-361950">
              <a:spcBef>
                <a:spcPts val="600"/>
              </a:spcBef>
              <a:spcAft>
                <a:spcPts val="600"/>
              </a:spcAft>
              <a:buFont typeface="Wingdings" pitchFamily="2" charset="2"/>
              <a:buChar char="ü"/>
            </a:pPr>
            <a:r>
              <a:rPr lang="en-GB" sz="1600" dirty="0" smtClean="0"/>
              <a:t>TSOs and NRAs will make their best to coordinate the schedule of the allocations in each country and will inform shippers about other capacity allocations in each country.</a:t>
            </a:r>
          </a:p>
          <a:p>
            <a:pPr marL="361950" indent="-361950">
              <a:spcBef>
                <a:spcPts val="600"/>
              </a:spcBef>
              <a:spcAft>
                <a:spcPts val="600"/>
              </a:spcAft>
              <a:buFont typeface="Arial" pitchFamily="34" charset="0"/>
              <a:buChar char="•"/>
            </a:pPr>
            <a:endParaRPr lang="en-GB" b="1" dirty="0" smtClean="0"/>
          </a:p>
          <a:p>
            <a:pPr marL="361950" indent="-361950">
              <a:spcBef>
                <a:spcPts val="600"/>
              </a:spcBef>
              <a:spcAft>
                <a:spcPts val="600"/>
              </a:spcAft>
              <a:buFont typeface="Arial" pitchFamily="34" charset="0"/>
              <a:buChar char="•"/>
            </a:pPr>
            <a:endParaRPr lang="en-GB" b="1" dirty="0" smtClean="0"/>
          </a:p>
        </p:txBody>
      </p:sp>
      <p:sp>
        <p:nvSpPr>
          <p:cNvPr id="4" name="3 Rectángulo"/>
          <p:cNvSpPr/>
          <p:nvPr/>
        </p:nvSpPr>
        <p:spPr>
          <a:xfrm>
            <a:off x="323528" y="1412776"/>
            <a:ext cx="4266937" cy="369332"/>
          </a:xfrm>
          <a:prstGeom prst="rect">
            <a:avLst/>
          </a:prstGeom>
          <a:solidFill>
            <a:srgbClr val="264D74"/>
          </a:solidFill>
        </p:spPr>
        <p:txBody>
          <a:bodyPr wrap="none">
            <a:spAutoFit/>
          </a:bodyPr>
          <a:lstStyle/>
          <a:p>
            <a:r>
              <a:rPr lang="en-US" b="1" dirty="0" smtClean="0">
                <a:solidFill>
                  <a:schemeClr val="bg1"/>
                </a:solidFill>
              </a:rPr>
              <a:t>Issues agreed on Capacity Allocation</a:t>
            </a:r>
            <a:endParaRPr lang="es-ES" b="1" dirty="0">
              <a:solidFill>
                <a:schemeClr val="bg1"/>
              </a:solidFill>
            </a:endParaRPr>
          </a:p>
        </p:txBody>
      </p:sp>
    </p:spTree>
    <p:extLst>
      <p:ext uri="{BB962C8B-B14F-4D97-AF65-F5344CB8AC3E}">
        <p14:creationId xmlns:p14="http://schemas.microsoft.com/office/powerpoint/2010/main" xmlns="" val="263590321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6" name="5 Rectángulo"/>
          <p:cNvSpPr/>
          <p:nvPr/>
        </p:nvSpPr>
        <p:spPr>
          <a:xfrm>
            <a:off x="107504" y="1781229"/>
            <a:ext cx="9036496" cy="5032147"/>
          </a:xfrm>
          <a:prstGeom prst="rect">
            <a:avLst/>
          </a:prstGeom>
        </p:spPr>
        <p:txBody>
          <a:bodyPr wrap="square">
            <a:spAutoFit/>
          </a:bodyPr>
          <a:lstStyle/>
          <a:p>
            <a:pPr marL="361950" indent="-361950">
              <a:spcBef>
                <a:spcPts val="600"/>
              </a:spcBef>
              <a:spcAft>
                <a:spcPts val="0"/>
              </a:spcAft>
            </a:pPr>
            <a:r>
              <a:rPr lang="en-GB" sz="1600" dirty="0" smtClean="0"/>
              <a:t>They will be more relevant </a:t>
            </a:r>
            <a:r>
              <a:rPr lang="en-GB" sz="1600" b="1" dirty="0" smtClean="0"/>
              <a:t>when day-ahead and intra-day capacity will be auctioned</a:t>
            </a:r>
          </a:p>
          <a:p>
            <a:pPr marL="542925" indent="-361950" defTabSz="542925">
              <a:spcBef>
                <a:spcPts val="600"/>
              </a:spcBef>
              <a:spcAft>
                <a:spcPts val="0"/>
              </a:spcAft>
              <a:buFont typeface="Arial" pitchFamily="34" charset="0"/>
              <a:buChar char="•"/>
            </a:pPr>
            <a:r>
              <a:rPr lang="en-GB" b="1" dirty="0" smtClean="0">
                <a:solidFill>
                  <a:srgbClr val="264D74"/>
                </a:solidFill>
              </a:rPr>
              <a:t>GAS DAY. </a:t>
            </a:r>
            <a:r>
              <a:rPr lang="en-GB" sz="1600" dirty="0" smtClean="0"/>
              <a:t>Two options are possible till November 2015</a:t>
            </a:r>
          </a:p>
          <a:p>
            <a:pPr marL="1000125" lvl="2" indent="-361950" defTabSz="542925">
              <a:spcBef>
                <a:spcPts val="600"/>
              </a:spcBef>
              <a:spcAft>
                <a:spcPts val="0"/>
              </a:spcAft>
              <a:buFont typeface="Wingdings" pitchFamily="2" charset="2"/>
              <a:buChar char="q"/>
            </a:pPr>
            <a:r>
              <a:rPr lang="en-GB" sz="1600" dirty="0" smtClean="0"/>
              <a:t>To unify the gas day at the IP as established in CAM NC</a:t>
            </a:r>
          </a:p>
          <a:p>
            <a:pPr marL="1000125" lvl="2" indent="-361950" defTabSz="542925">
              <a:spcBef>
                <a:spcPts val="600"/>
              </a:spcBef>
              <a:spcAft>
                <a:spcPts val="0"/>
              </a:spcAft>
              <a:buFont typeface="Wingdings" pitchFamily="2" charset="2"/>
              <a:buChar char="q"/>
            </a:pPr>
            <a:r>
              <a:rPr lang="en-GB" sz="1600" dirty="0" smtClean="0"/>
              <a:t>To keep current gas day in each country. Need of agreement on conversion of nominations, </a:t>
            </a:r>
            <a:r>
              <a:rPr lang="en-GB" sz="1600" dirty="0" err="1" smtClean="0"/>
              <a:t>renominations</a:t>
            </a:r>
            <a:r>
              <a:rPr lang="en-GB" sz="1600" dirty="0" smtClean="0"/>
              <a:t> and measures into the same reference period</a:t>
            </a:r>
            <a:r>
              <a:rPr lang="en-GB" dirty="0" smtClean="0"/>
              <a:t>.</a:t>
            </a:r>
          </a:p>
          <a:p>
            <a:pPr marL="542925" indent="-361950" defTabSz="542925">
              <a:spcBef>
                <a:spcPts val="600"/>
              </a:spcBef>
              <a:spcAft>
                <a:spcPts val="0"/>
              </a:spcAft>
              <a:buFont typeface="Arial" pitchFamily="34" charset="0"/>
              <a:buChar char="•"/>
            </a:pPr>
            <a:r>
              <a:rPr lang="en-GB" b="1" dirty="0" smtClean="0">
                <a:solidFill>
                  <a:srgbClr val="264D74"/>
                </a:solidFill>
              </a:rPr>
              <a:t>COMBUSTION REFERENCE TEMPERATURE. </a:t>
            </a:r>
            <a:r>
              <a:rPr lang="en-GB" sz="1600" dirty="0" smtClean="0"/>
              <a:t>Two options:</a:t>
            </a:r>
          </a:p>
          <a:p>
            <a:pPr marL="1000125" lvl="2" indent="-361950" defTabSz="542925">
              <a:spcBef>
                <a:spcPts val="600"/>
              </a:spcBef>
              <a:spcAft>
                <a:spcPts val="0"/>
              </a:spcAft>
              <a:buFont typeface="Wingdings" pitchFamily="2" charset="2"/>
              <a:buChar char="q"/>
            </a:pPr>
            <a:r>
              <a:rPr lang="en-GB" sz="1600" dirty="0" smtClean="0"/>
              <a:t>To adopt the same combustion reference temperature which simplifies matching processes. It can involve investment in equipments and this change in measurement generates consequences for users.</a:t>
            </a:r>
          </a:p>
          <a:p>
            <a:pPr marL="1000125" lvl="2" indent="-361950" defTabSz="542925">
              <a:spcBef>
                <a:spcPts val="600"/>
              </a:spcBef>
              <a:spcAft>
                <a:spcPts val="0"/>
              </a:spcAft>
              <a:buFont typeface="Wingdings" pitchFamily="2" charset="2"/>
              <a:buChar char="q"/>
            </a:pPr>
            <a:r>
              <a:rPr lang="en-GB" sz="1600" dirty="0" smtClean="0"/>
              <a:t>To keep current reference temperatures. Need of conversion factors for nomination and matching. </a:t>
            </a:r>
          </a:p>
          <a:p>
            <a:pPr marL="542925" indent="-361950" defTabSz="542925">
              <a:spcBef>
                <a:spcPts val="600"/>
              </a:spcBef>
              <a:spcAft>
                <a:spcPts val="0"/>
              </a:spcAft>
              <a:buFont typeface="Arial" pitchFamily="34" charset="0"/>
              <a:buChar char="•"/>
            </a:pPr>
            <a:r>
              <a:rPr lang="en-GB" b="1" dirty="0" smtClean="0">
                <a:solidFill>
                  <a:srgbClr val="264D74"/>
                </a:solidFill>
              </a:rPr>
              <a:t>DATA EXCHANGE: </a:t>
            </a:r>
            <a:r>
              <a:rPr lang="en-GB" sz="1600" dirty="0" smtClean="0"/>
              <a:t>appropriate, automatic communication</a:t>
            </a:r>
          </a:p>
          <a:p>
            <a:pPr marL="542925" indent="-361950" defTabSz="542925">
              <a:spcBef>
                <a:spcPts val="600"/>
              </a:spcBef>
              <a:spcAft>
                <a:spcPts val="0"/>
              </a:spcAft>
              <a:buFont typeface="Arial" pitchFamily="34" charset="0"/>
              <a:buChar char="•"/>
            </a:pPr>
            <a:r>
              <a:rPr lang="en-GB" b="1" dirty="0" smtClean="0">
                <a:solidFill>
                  <a:srgbClr val="264D74"/>
                </a:solidFill>
              </a:rPr>
              <a:t>NOMINATION/RENOMINATION: </a:t>
            </a:r>
            <a:r>
              <a:rPr lang="en-GB" sz="1600" dirty="0" smtClean="0"/>
              <a:t>IT system to manage:</a:t>
            </a:r>
          </a:p>
          <a:p>
            <a:pPr marL="1000125" lvl="2" indent="-361950" defTabSz="542925">
              <a:spcBef>
                <a:spcPts val="600"/>
              </a:spcBef>
              <a:spcAft>
                <a:spcPts val="0"/>
              </a:spcAft>
              <a:buFont typeface="Wingdings" pitchFamily="2" charset="2"/>
              <a:buChar char="q"/>
            </a:pPr>
            <a:r>
              <a:rPr lang="en-GB" sz="1600" dirty="0" smtClean="0"/>
              <a:t>Establishment of a single nomination</a:t>
            </a:r>
          </a:p>
          <a:p>
            <a:pPr marL="1000125" lvl="2" indent="-361950" defTabSz="542925">
              <a:spcBef>
                <a:spcPts val="600"/>
              </a:spcBef>
              <a:spcAft>
                <a:spcPts val="0"/>
              </a:spcAft>
              <a:buFont typeface="Wingdings" pitchFamily="2" charset="2"/>
              <a:buChar char="q"/>
            </a:pPr>
            <a:r>
              <a:rPr lang="en-GB" sz="1600" dirty="0" smtClean="0"/>
              <a:t>Nomination of net flows</a:t>
            </a:r>
          </a:p>
          <a:p>
            <a:pPr marL="1000125" lvl="2" indent="-361950" defTabSz="542925">
              <a:spcBef>
                <a:spcPts val="600"/>
              </a:spcBef>
              <a:spcAft>
                <a:spcPts val="0"/>
              </a:spcAft>
              <a:buFont typeface="Wingdings" pitchFamily="2" charset="2"/>
              <a:buChar char="q"/>
            </a:pPr>
            <a:r>
              <a:rPr lang="en-GB" sz="1600" dirty="0" smtClean="0"/>
              <a:t>Harmonization of the nomination/</a:t>
            </a:r>
            <a:r>
              <a:rPr lang="en-GB" sz="1600" dirty="0" err="1" smtClean="0"/>
              <a:t>renomination</a:t>
            </a:r>
            <a:r>
              <a:rPr lang="en-GB" sz="1600" dirty="0" smtClean="0"/>
              <a:t> calendar according to Balancing NC</a:t>
            </a:r>
            <a:endParaRPr lang="en-GB" b="1" dirty="0" smtClean="0">
              <a:solidFill>
                <a:srgbClr val="264D74"/>
              </a:solidFill>
            </a:endParaRPr>
          </a:p>
        </p:txBody>
      </p:sp>
      <p:sp>
        <p:nvSpPr>
          <p:cNvPr id="4" name="3 Rectángulo"/>
          <p:cNvSpPr/>
          <p:nvPr/>
        </p:nvSpPr>
        <p:spPr>
          <a:xfrm>
            <a:off x="323528" y="1340768"/>
            <a:ext cx="2634054" cy="369332"/>
          </a:xfrm>
          <a:prstGeom prst="rect">
            <a:avLst/>
          </a:prstGeom>
          <a:solidFill>
            <a:srgbClr val="264D74"/>
          </a:solidFill>
        </p:spPr>
        <p:txBody>
          <a:bodyPr wrap="none">
            <a:spAutoFit/>
          </a:bodyPr>
          <a:lstStyle/>
          <a:p>
            <a:r>
              <a:rPr lang="en-US" b="1" dirty="0" smtClean="0">
                <a:solidFill>
                  <a:schemeClr val="bg1"/>
                </a:solidFill>
              </a:rPr>
              <a:t>Interoperability issues</a:t>
            </a:r>
            <a:endParaRPr lang="es-ES" b="1" dirty="0">
              <a:solidFill>
                <a:schemeClr val="bg1"/>
              </a:solidFill>
            </a:endParaRPr>
          </a:p>
        </p:txBody>
      </p:sp>
    </p:spTree>
    <p:extLst>
      <p:ext uri="{BB962C8B-B14F-4D97-AF65-F5344CB8AC3E}">
        <p14:creationId xmlns:p14="http://schemas.microsoft.com/office/powerpoint/2010/main" xmlns="" val="2635903216"/>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6" name="5 Rectángulo"/>
          <p:cNvSpPr/>
          <p:nvPr/>
        </p:nvSpPr>
        <p:spPr>
          <a:xfrm>
            <a:off x="287016" y="2276872"/>
            <a:ext cx="7957392" cy="3993401"/>
          </a:xfrm>
          <a:prstGeom prst="rect">
            <a:avLst/>
          </a:prstGeom>
        </p:spPr>
        <p:txBody>
          <a:bodyPr wrap="square">
            <a:spAutoFit/>
          </a:bodyPr>
          <a:lstStyle/>
          <a:p>
            <a:pPr marL="361950" indent="-361950">
              <a:spcBef>
                <a:spcPts val="300"/>
              </a:spcBef>
              <a:spcAft>
                <a:spcPts val="300"/>
              </a:spcAft>
              <a:buFont typeface="Arial" pitchFamily="34" charset="0"/>
              <a:buChar char="•"/>
            </a:pPr>
            <a:r>
              <a:rPr lang="en-GB" dirty="0" smtClean="0"/>
              <a:t>Spain: </a:t>
            </a:r>
          </a:p>
          <a:p>
            <a:pPr marL="1276350" lvl="2" indent="-361950">
              <a:spcBef>
                <a:spcPts val="300"/>
              </a:spcBef>
              <a:spcAft>
                <a:spcPts val="300"/>
              </a:spcAft>
              <a:buFont typeface="Wingdings" pitchFamily="2" charset="2"/>
              <a:buChar char="ü"/>
            </a:pPr>
            <a:r>
              <a:rPr lang="en-GB" dirty="0" smtClean="0"/>
              <a:t>a </a:t>
            </a:r>
            <a:r>
              <a:rPr lang="en-GB" b="1" dirty="0" smtClean="0"/>
              <a:t>CNMC Circular </a:t>
            </a:r>
            <a:r>
              <a:rPr lang="en-GB" dirty="0" smtClean="0"/>
              <a:t>to regulate the allocation processes.</a:t>
            </a:r>
          </a:p>
          <a:p>
            <a:pPr marL="361950" indent="-361950">
              <a:spcBef>
                <a:spcPts val="300"/>
              </a:spcBef>
              <a:spcAft>
                <a:spcPts val="300"/>
              </a:spcAft>
              <a:buFont typeface="Arial" pitchFamily="34" charset="0"/>
              <a:buChar char="•"/>
            </a:pPr>
            <a:endParaRPr lang="en-GB" dirty="0" smtClean="0"/>
          </a:p>
          <a:p>
            <a:pPr marL="361950" indent="-361950">
              <a:spcBef>
                <a:spcPts val="300"/>
              </a:spcBef>
              <a:spcAft>
                <a:spcPts val="300"/>
              </a:spcAft>
              <a:buFont typeface="Arial" pitchFamily="34" charset="0"/>
              <a:buChar char="•"/>
            </a:pPr>
            <a:r>
              <a:rPr lang="en-GB" dirty="0" smtClean="0"/>
              <a:t>France: </a:t>
            </a:r>
          </a:p>
          <a:p>
            <a:pPr marL="1276350" lvl="2" indent="-361950">
              <a:spcBef>
                <a:spcPts val="300"/>
              </a:spcBef>
              <a:spcAft>
                <a:spcPts val="300"/>
              </a:spcAft>
              <a:buFont typeface="Wingdings" pitchFamily="2" charset="2"/>
              <a:buChar char="ü"/>
            </a:pPr>
            <a:r>
              <a:rPr lang="en-GB" dirty="0" smtClean="0"/>
              <a:t>a </a:t>
            </a:r>
            <a:r>
              <a:rPr lang="en-GB" b="1" dirty="0" smtClean="0"/>
              <a:t>CRE Deliberation </a:t>
            </a:r>
            <a:r>
              <a:rPr lang="en-GB" dirty="0" smtClean="0"/>
              <a:t>will describe the allocation procedures at the IPs with Spain. Also, the tariff related aspects will be reflected in the yearly decision on transmission tariffs by the end of 2013.</a:t>
            </a:r>
          </a:p>
          <a:p>
            <a:pPr marL="361950" indent="-361950">
              <a:spcBef>
                <a:spcPts val="300"/>
              </a:spcBef>
              <a:spcAft>
                <a:spcPts val="300"/>
              </a:spcAft>
              <a:buFont typeface="Arial" pitchFamily="34" charset="0"/>
              <a:buChar char="•"/>
            </a:pPr>
            <a:r>
              <a:rPr lang="en-GB" dirty="0" smtClean="0"/>
              <a:t>Portugal: </a:t>
            </a:r>
          </a:p>
          <a:p>
            <a:pPr marL="1276350" lvl="2" indent="-361950">
              <a:spcBef>
                <a:spcPts val="300"/>
              </a:spcBef>
              <a:spcAft>
                <a:spcPts val="300"/>
              </a:spcAft>
              <a:buFont typeface="Wingdings" pitchFamily="2" charset="2"/>
              <a:buChar char="ü"/>
            </a:pPr>
            <a:r>
              <a:rPr lang="en-GB" dirty="0" smtClean="0"/>
              <a:t>a </a:t>
            </a:r>
            <a:r>
              <a:rPr lang="en-GB" b="1" dirty="0" smtClean="0"/>
              <a:t>ERSE Deliberation </a:t>
            </a:r>
            <a:r>
              <a:rPr lang="en-GB" dirty="0" smtClean="0"/>
              <a:t>based on the </a:t>
            </a:r>
            <a:r>
              <a:rPr lang="en-GB" dirty="0" smtClean="0"/>
              <a:t>conclusions </a:t>
            </a:r>
            <a:r>
              <a:rPr lang="en-GB" dirty="0" smtClean="0"/>
              <a:t>of the SGRI concerning allocation processes.</a:t>
            </a:r>
          </a:p>
          <a:p>
            <a:pPr marL="361950" indent="-361950">
              <a:spcBef>
                <a:spcPts val="600"/>
              </a:spcBef>
              <a:spcAft>
                <a:spcPts val="600"/>
              </a:spcAft>
              <a:buFont typeface="Arial" pitchFamily="34" charset="0"/>
              <a:buChar char="•"/>
            </a:pPr>
            <a:endParaRPr lang="en-GB" b="1" dirty="0" smtClean="0"/>
          </a:p>
        </p:txBody>
      </p:sp>
      <p:sp>
        <p:nvSpPr>
          <p:cNvPr id="4" name="3 Rectángulo"/>
          <p:cNvSpPr/>
          <p:nvPr/>
        </p:nvSpPr>
        <p:spPr>
          <a:xfrm>
            <a:off x="323528" y="1556792"/>
            <a:ext cx="3493264" cy="369332"/>
          </a:xfrm>
          <a:prstGeom prst="rect">
            <a:avLst/>
          </a:prstGeom>
          <a:solidFill>
            <a:srgbClr val="264D74"/>
          </a:solidFill>
        </p:spPr>
        <p:txBody>
          <a:bodyPr wrap="none">
            <a:spAutoFit/>
          </a:bodyPr>
          <a:lstStyle/>
          <a:p>
            <a:r>
              <a:rPr lang="en-US" b="1" dirty="0" smtClean="0">
                <a:solidFill>
                  <a:schemeClr val="bg1"/>
                </a:solidFill>
              </a:rPr>
              <a:t>NRAs regulatory development</a:t>
            </a:r>
            <a:endParaRPr lang="es-ES" b="1" dirty="0">
              <a:solidFill>
                <a:schemeClr val="bg1"/>
              </a:solidFill>
            </a:endParaRPr>
          </a:p>
        </p:txBody>
      </p:sp>
    </p:spTree>
    <p:extLst>
      <p:ext uri="{BB962C8B-B14F-4D97-AF65-F5344CB8AC3E}">
        <p14:creationId xmlns:p14="http://schemas.microsoft.com/office/powerpoint/2010/main" xmlns="" val="263590321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8"/>
            <a:ext cx="8712968" cy="978729"/>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II.3. </a:t>
            </a:r>
            <a:r>
              <a:rPr lang="en-GB" sz="2400" dirty="0" smtClean="0"/>
              <a:t>Update information on PRISMA: shippers’ requirements and IT implementation in the SGRI </a:t>
            </a:r>
            <a:endParaRPr lang="en-US" sz="2400" dirty="0" smtClean="0">
              <a:solidFill>
                <a:srgbClr val="FF0000"/>
              </a:solidFill>
            </a:endParaRPr>
          </a:p>
        </p:txBody>
      </p:sp>
      <p:sp>
        <p:nvSpPr>
          <p:cNvPr id="6" name="5 Rectángulo"/>
          <p:cNvSpPr/>
          <p:nvPr/>
        </p:nvSpPr>
        <p:spPr>
          <a:xfrm>
            <a:off x="1187624" y="3068960"/>
            <a:ext cx="6768752"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solidFill>
                  <a:srgbClr val="FF0000"/>
                </a:solidFill>
              </a:rPr>
              <a:t>(for information by TSOs)</a:t>
            </a: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II.4. </a:t>
            </a:r>
            <a:r>
              <a:rPr lang="en-GB" sz="2400" dirty="0" smtClean="0"/>
              <a:t>Allocation of capacity in Portugal under the new regulation </a:t>
            </a:r>
            <a:endParaRPr lang="en-US" sz="2400" dirty="0" smtClean="0">
              <a:solidFill>
                <a:srgbClr val="FF0000"/>
              </a:solidFill>
            </a:endParaRPr>
          </a:p>
        </p:txBody>
      </p:sp>
      <p:sp>
        <p:nvSpPr>
          <p:cNvPr id="6" name="5 Rectángulo"/>
          <p:cNvSpPr/>
          <p:nvPr/>
        </p:nvSpPr>
        <p:spPr>
          <a:xfrm>
            <a:off x="1403648" y="3068960"/>
            <a:ext cx="6552728"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solidFill>
                  <a:srgbClr val="FF0000"/>
                </a:solidFill>
              </a:rPr>
              <a:t>(for information by regulators)</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8"/>
            <a:ext cx="8712968" cy="978729"/>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II.5. </a:t>
            </a:r>
            <a:r>
              <a:rPr lang="en-GB" sz="2400" dirty="0" smtClean="0"/>
              <a:t>Next steps and calendar: information release, training sessions, relevant regulation, etc. </a:t>
            </a:r>
            <a:endParaRPr lang="en-US" sz="2400" dirty="0" smtClean="0">
              <a:solidFill>
                <a:srgbClr val="FF0000"/>
              </a:solidFill>
            </a:endParaRPr>
          </a:p>
        </p:txBody>
      </p:sp>
      <p:sp>
        <p:nvSpPr>
          <p:cNvPr id="6" name="5 Rectángulo"/>
          <p:cNvSpPr/>
          <p:nvPr/>
        </p:nvSpPr>
        <p:spPr>
          <a:xfrm>
            <a:off x="539552" y="2780928"/>
            <a:ext cx="7704856" cy="3570208"/>
          </a:xfrm>
          <a:prstGeom prst="rect">
            <a:avLst/>
          </a:prstGeom>
        </p:spPr>
        <p:txBody>
          <a:bodyPr wrap="square">
            <a:spAutoFit/>
          </a:bodyPr>
          <a:lstStyle/>
          <a:p>
            <a:pPr marL="714375" indent="-628650" algn="just">
              <a:buFont typeface="Wingdings" pitchFamily="2" charset="2"/>
              <a:buChar char="ü"/>
            </a:pPr>
            <a:r>
              <a:rPr lang="en-GB" dirty="0" smtClean="0"/>
              <a:t>Presentations for the SG meetings to </a:t>
            </a:r>
            <a:r>
              <a:rPr lang="en-GB" dirty="0" smtClean="0"/>
              <a:t>be </a:t>
            </a:r>
            <a:r>
              <a:rPr lang="en-GB" dirty="0" smtClean="0"/>
              <a:t>shared with participants in advance. </a:t>
            </a:r>
            <a:endParaRPr lang="es-ES" dirty="0" smtClean="0"/>
          </a:p>
          <a:p>
            <a:pPr marL="714375" indent="-628650" algn="just">
              <a:buFont typeface="Wingdings" pitchFamily="2" charset="2"/>
              <a:buChar char="ü"/>
            </a:pPr>
            <a:endParaRPr lang="en-GB" dirty="0" smtClean="0"/>
          </a:p>
          <a:p>
            <a:pPr marL="714375" indent="-628650" algn="just">
              <a:buFont typeface="Wingdings" pitchFamily="2" charset="2"/>
              <a:buChar char="ü"/>
            </a:pPr>
            <a:r>
              <a:rPr lang="en-GB" dirty="0" smtClean="0"/>
              <a:t>Regulator’s paper to progress </a:t>
            </a:r>
            <a:r>
              <a:rPr lang="en-US" dirty="0" smtClean="0"/>
              <a:t>on </a:t>
            </a:r>
            <a:r>
              <a:rPr lang="en-US" dirty="0" smtClean="0"/>
              <a:t>the early implementation of CAM NC in the </a:t>
            </a:r>
            <a:r>
              <a:rPr lang="en-US" dirty="0" smtClean="0"/>
              <a:t>SGRI</a:t>
            </a:r>
            <a:r>
              <a:rPr lang="en-GB" dirty="0" smtClean="0"/>
              <a:t> </a:t>
            </a:r>
            <a:r>
              <a:rPr lang="en-GB" dirty="0" smtClean="0"/>
              <a:t>to submit the </a:t>
            </a:r>
            <a:r>
              <a:rPr lang="en-GB" dirty="0" smtClean="0"/>
              <a:t>all shippers –  ACER website (20</a:t>
            </a:r>
            <a:r>
              <a:rPr lang="en-GB" baseline="30000" dirty="0" smtClean="0"/>
              <a:t>th</a:t>
            </a:r>
            <a:r>
              <a:rPr lang="en-GB" dirty="0" smtClean="0"/>
              <a:t> SG </a:t>
            </a:r>
            <a:r>
              <a:rPr lang="en-GB" dirty="0" smtClean="0"/>
              <a:t>meeting </a:t>
            </a:r>
            <a:r>
              <a:rPr lang="en-GB" dirty="0" smtClean="0"/>
              <a:t>folder).</a:t>
            </a:r>
          </a:p>
          <a:p>
            <a:pPr marL="447675" algn="just"/>
            <a:r>
              <a:rPr lang="en-GB" sz="1200" dirty="0" smtClean="0">
                <a:hlinkClick r:id="rId2"/>
              </a:rPr>
              <a:t>http</a:t>
            </a:r>
            <a:r>
              <a:rPr lang="en-GB" sz="1200" dirty="0" smtClean="0">
                <a:hlinkClick r:id="rId2"/>
              </a:rPr>
              <a:t>://www.acer.europa.eu/Gas/Regional_%</a:t>
            </a:r>
            <a:r>
              <a:rPr lang="en-GB" sz="1200" dirty="0" smtClean="0">
                <a:hlinkClick r:id="rId2"/>
              </a:rPr>
              <a:t>20Intiatives/South_GRI/20th%20South%20SG/default.aspx</a:t>
            </a:r>
            <a:endParaRPr lang="en-GB" sz="1200" dirty="0" smtClean="0"/>
          </a:p>
          <a:p>
            <a:pPr marL="85725" algn="just"/>
            <a:endParaRPr lang="es-ES" sz="1600" dirty="0" smtClean="0"/>
          </a:p>
          <a:p>
            <a:pPr marL="714375" indent="-628650" algn="just">
              <a:buFont typeface="Wingdings" pitchFamily="2" charset="2"/>
              <a:buChar char="ü"/>
            </a:pPr>
            <a:r>
              <a:rPr lang="en-GB" dirty="0" smtClean="0"/>
              <a:t>NRAs encourage </a:t>
            </a:r>
            <a:r>
              <a:rPr lang="en-GB" dirty="0" smtClean="0"/>
              <a:t>shippers to participate in </a:t>
            </a:r>
            <a:r>
              <a:rPr lang="en-GB" dirty="0" smtClean="0"/>
              <a:t>WS on PRISMA training, expected shortly, in cooperation with TSOs in the Region.</a:t>
            </a:r>
            <a:endParaRPr lang="es-ES" dirty="0" smtClean="0"/>
          </a:p>
          <a:p>
            <a:pPr marL="714375" indent="-628650" algn="just">
              <a:buFont typeface="Wingdings" pitchFamily="2" charset="2"/>
              <a:buChar char="ü"/>
            </a:pPr>
            <a:endParaRPr lang="en-GB" dirty="0" smtClean="0"/>
          </a:p>
          <a:p>
            <a:pPr marL="714375" indent="-628650" algn="just">
              <a:buFont typeface="Wingdings" pitchFamily="2" charset="2"/>
              <a:buChar char="ü"/>
            </a:pPr>
            <a:r>
              <a:rPr lang="en-GB" dirty="0" smtClean="0"/>
              <a:t>Comply </a:t>
            </a:r>
            <a:r>
              <a:rPr lang="en-GB" dirty="0" smtClean="0"/>
              <a:t>with the calendar established in CAM Roadmap in the </a:t>
            </a:r>
            <a:r>
              <a:rPr lang="en-GB" dirty="0" smtClean="0"/>
              <a:t>Region</a:t>
            </a:r>
            <a:r>
              <a:rPr lang="en-GB" dirty="0" smtClean="0"/>
              <a:t>.</a:t>
            </a:r>
            <a:endParaRPr lang="es-ES"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755576" y="746777"/>
            <a:ext cx="7128792" cy="1229054"/>
          </a:xfrm>
          <a:prstGeom prst="rect">
            <a:avLst/>
          </a:prstGeom>
          <a:noFill/>
          <a:ln w="9525">
            <a:noFill/>
            <a:miter lim="800000"/>
            <a:headEnd/>
            <a:tailEnd/>
          </a:ln>
        </p:spPr>
        <p:txBody>
          <a:bodyPr wrap="square">
            <a:spAutoFit/>
          </a:bodyPr>
          <a:lstStyle/>
          <a:p>
            <a:pPr marL="628650" indent="-536575">
              <a:lnSpc>
                <a:spcPct val="120000"/>
              </a:lnSpc>
              <a:spcBef>
                <a:spcPts val="600"/>
              </a:spcBef>
              <a:spcAft>
                <a:spcPts val="200"/>
              </a:spcAft>
            </a:pPr>
            <a:r>
              <a:rPr lang="en-US" sz="2800" dirty="0" smtClean="0">
                <a:solidFill>
                  <a:srgbClr val="264D74"/>
                </a:solidFill>
              </a:rPr>
              <a:t>III. Congestion Management Procedures</a:t>
            </a:r>
          </a:p>
          <a:p>
            <a:pPr marL="355600" indent="-263525" algn="ctr">
              <a:lnSpc>
                <a:spcPct val="120000"/>
              </a:lnSpc>
              <a:spcBef>
                <a:spcPts val="600"/>
              </a:spcBef>
              <a:spcAft>
                <a:spcPts val="200"/>
              </a:spcAft>
            </a:pPr>
            <a:endParaRPr lang="en-US" sz="2800" dirty="0">
              <a:solidFill>
                <a:srgbClr val="FF0000"/>
              </a:solidFill>
            </a:endParaRPr>
          </a:p>
        </p:txBody>
      </p:sp>
      <p:sp>
        <p:nvSpPr>
          <p:cNvPr id="4" name="3 Rectángulo"/>
          <p:cNvSpPr>
            <a:spLocks noChangeArrowheads="1"/>
          </p:cNvSpPr>
          <p:nvPr/>
        </p:nvSpPr>
        <p:spPr bwMode="auto">
          <a:xfrm>
            <a:off x="539552" y="1988840"/>
            <a:ext cx="7632848" cy="861774"/>
          </a:xfrm>
          <a:prstGeom prst="rect">
            <a:avLst/>
          </a:prstGeom>
          <a:noFill/>
          <a:ln w="9525">
            <a:noFill/>
            <a:miter lim="800000"/>
            <a:headEnd/>
            <a:tailEnd/>
          </a:ln>
        </p:spPr>
        <p:txBody>
          <a:bodyPr wrap="square">
            <a:spAutoFit/>
          </a:bodyPr>
          <a:lstStyle/>
          <a:p>
            <a:pPr marL="0" lvl="1"/>
            <a:r>
              <a:rPr lang="en-US" sz="2000" dirty="0" smtClean="0"/>
              <a:t>III.1. </a:t>
            </a:r>
            <a:r>
              <a:rPr lang="en-GB" sz="2000" dirty="0" smtClean="0"/>
              <a:t>Status of CMP implementation in the SGRI: PT, FR, ES</a:t>
            </a:r>
            <a:endParaRPr lang="es-ES" sz="2000" dirty="0" smtClean="0"/>
          </a:p>
          <a:p>
            <a:pPr marL="0" lvl="1">
              <a:lnSpc>
                <a:spcPct val="150000"/>
              </a:lnSpc>
            </a:pPr>
            <a:r>
              <a:rPr lang="es-ES" sz="2000" dirty="0" smtClean="0">
                <a:solidFill>
                  <a:srgbClr val="264D74"/>
                </a:solidFill>
              </a:rPr>
              <a:t>I</a:t>
            </a:r>
            <a:r>
              <a:rPr lang="en-US" sz="2000" dirty="0" smtClean="0">
                <a:solidFill>
                  <a:srgbClr val="264D74"/>
                </a:solidFill>
              </a:rPr>
              <a:t>II.2. </a:t>
            </a:r>
            <a:r>
              <a:rPr lang="en-US" sz="2000" dirty="0" smtClean="0"/>
              <a:t>Next </a:t>
            </a:r>
            <a:r>
              <a:rPr lang="en-GB" sz="2000" dirty="0" smtClean="0"/>
              <a:t>steps and calendar</a:t>
            </a:r>
            <a:endParaRPr lang="en-US" sz="2000" dirty="0" smtClean="0">
              <a:solidFill>
                <a:srgbClr val="264D74"/>
              </a:solidFill>
            </a:endParaRPr>
          </a:p>
        </p:txBody>
      </p:sp>
      <p:graphicFrame>
        <p:nvGraphicFramePr>
          <p:cNvPr id="5" name="4 Tabla"/>
          <p:cNvGraphicFramePr>
            <a:graphicFrameLocks noGrp="1"/>
          </p:cNvGraphicFramePr>
          <p:nvPr/>
        </p:nvGraphicFramePr>
        <p:xfrm>
          <a:off x="467544" y="3933056"/>
          <a:ext cx="8208911" cy="1563043"/>
        </p:xfrm>
        <a:graphic>
          <a:graphicData uri="http://schemas.openxmlformats.org/drawingml/2006/table">
            <a:tbl>
              <a:tblPr firstRow="1" bandRow="1">
                <a:tableStyleId>{5C22544A-7EE6-4342-B048-85BDC9FD1C3A}</a:tableStyleId>
              </a:tblPr>
              <a:tblGrid>
                <a:gridCol w="4277275"/>
                <a:gridCol w="1339349"/>
                <a:gridCol w="1235729"/>
                <a:gridCol w="1356558"/>
              </a:tblGrid>
              <a:tr h="379077">
                <a:tc>
                  <a:txBody>
                    <a:bodyPr/>
                    <a:lstStyle/>
                    <a:p>
                      <a:pPr algn="ctr"/>
                      <a:r>
                        <a:rPr lang="es-ES" sz="1400" b="1" kern="1200" baseline="0" dirty="0" err="1" smtClean="0">
                          <a:solidFill>
                            <a:schemeClr val="accent6"/>
                          </a:solidFill>
                          <a:latin typeface="+mj-lt"/>
                          <a:ea typeface="+mn-ea"/>
                          <a:cs typeface="+mn-cs"/>
                        </a:rPr>
                        <a:t>Area</a:t>
                      </a:r>
                      <a:r>
                        <a:rPr lang="es-ES" sz="1400" b="1" kern="1200" baseline="0" dirty="0" smtClean="0">
                          <a:solidFill>
                            <a:schemeClr val="accent6"/>
                          </a:solidFill>
                          <a:latin typeface="+mj-lt"/>
                          <a:ea typeface="+mn-ea"/>
                          <a:cs typeface="+mn-cs"/>
                        </a:rPr>
                        <a:t> of </a:t>
                      </a:r>
                      <a:r>
                        <a:rPr lang="es-ES" sz="1400" b="1" kern="1200" baseline="0" dirty="0" err="1" smtClean="0">
                          <a:solidFill>
                            <a:schemeClr val="accent6"/>
                          </a:solidFill>
                          <a:latin typeface="+mj-lt"/>
                          <a:ea typeface="+mn-ea"/>
                          <a:cs typeface="+mn-cs"/>
                        </a:rPr>
                        <a:t>work</a:t>
                      </a:r>
                      <a:r>
                        <a:rPr lang="es-ES" sz="1400" b="1" kern="1200" baseline="0" dirty="0" smtClean="0">
                          <a:solidFill>
                            <a:schemeClr val="accent6"/>
                          </a:solidFill>
                          <a:latin typeface="+mj-lt"/>
                          <a:ea typeface="+mn-ea"/>
                          <a:cs typeface="+mn-cs"/>
                        </a:rPr>
                        <a:t> </a:t>
                      </a:r>
                    </a:p>
                  </a:txBody>
                  <a:tcPr/>
                </a:tc>
                <a:tc>
                  <a:txBody>
                    <a:bodyPr/>
                    <a:lstStyle/>
                    <a:p>
                      <a:pPr algn="ctr"/>
                      <a:r>
                        <a:rPr lang="es-ES" sz="1400" b="1" baseline="0" dirty="0" err="1" smtClean="0">
                          <a:solidFill>
                            <a:schemeClr val="accent6"/>
                          </a:solidFill>
                          <a:latin typeface="+mj-lt"/>
                        </a:rPr>
                        <a:t>Responsible</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Starting</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Deadline</a:t>
                      </a:r>
                      <a:endParaRPr lang="es-ES" sz="1400" kern="1200" dirty="0" smtClean="0">
                        <a:solidFill>
                          <a:schemeClr val="accent6"/>
                        </a:solidFill>
                        <a:latin typeface="+mj-lt"/>
                        <a:ea typeface="+mn-ea"/>
                        <a:cs typeface="Arial" charset="0"/>
                      </a:endParaRPr>
                    </a:p>
                  </a:txBody>
                  <a:tcPr/>
                </a:tc>
              </a:tr>
              <a:tr h="591983">
                <a:tc>
                  <a:txBody>
                    <a:bodyPr/>
                    <a:lstStyle/>
                    <a:p>
                      <a:pPr marL="201930" algn="just">
                        <a:lnSpc>
                          <a:spcPct val="115000"/>
                        </a:lnSpc>
                        <a:spcAft>
                          <a:spcPts val="0"/>
                        </a:spcAft>
                      </a:pPr>
                      <a:r>
                        <a:rPr lang="en-GB" sz="1400" dirty="0" smtClean="0">
                          <a:latin typeface="Arial"/>
                          <a:ea typeface="Times New Roman"/>
                          <a:cs typeface="Arial"/>
                        </a:rPr>
                        <a:t>CMP </a:t>
                      </a:r>
                      <a:r>
                        <a:rPr lang="en-GB" sz="1400" dirty="0">
                          <a:latin typeface="Arial"/>
                          <a:ea typeface="Times New Roman"/>
                          <a:cs typeface="Arial"/>
                        </a:rPr>
                        <a:t>harmonisation in the whole region </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NRAs-TSOs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Oct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Oct.2013</a:t>
                      </a:r>
                      <a:endParaRPr lang="es-ES" sz="1400">
                        <a:latin typeface="Arial"/>
                        <a:ea typeface="Times New Roman"/>
                        <a:cs typeface="Times New Roman"/>
                      </a:endParaRPr>
                    </a:p>
                  </a:txBody>
                  <a:tcPr marL="68580" marR="68580" marT="0" marB="0" anchor="ctr"/>
                </a:tc>
              </a:tr>
              <a:tr h="591983">
                <a:tc>
                  <a:txBody>
                    <a:bodyPr/>
                    <a:lstStyle/>
                    <a:p>
                      <a:pPr marL="201930" algn="just">
                        <a:lnSpc>
                          <a:spcPct val="115000"/>
                        </a:lnSpc>
                        <a:spcAft>
                          <a:spcPts val="0"/>
                        </a:spcAft>
                      </a:pPr>
                      <a:r>
                        <a:rPr lang="en-GB" sz="1400" dirty="0" smtClean="0">
                          <a:latin typeface="Arial"/>
                          <a:ea typeface="Times New Roman"/>
                          <a:cs typeface="Arial"/>
                        </a:rPr>
                        <a:t>CMP </a:t>
                      </a:r>
                      <a:r>
                        <a:rPr lang="en-GB" sz="1400" dirty="0">
                          <a:latin typeface="Arial"/>
                          <a:ea typeface="Times New Roman"/>
                          <a:cs typeface="Arial"/>
                        </a:rPr>
                        <a:t>harmonisation in the whole region (including UIOLI firm ST)</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NRAs-TSOs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Oct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Jul. 2016</a:t>
                      </a:r>
                      <a:endParaRPr lang="es-ES" sz="1400" dirty="0">
                        <a:latin typeface="Arial"/>
                        <a:ea typeface="Times New Roman"/>
                        <a:cs typeface="Times New Roman"/>
                      </a:endParaRPr>
                    </a:p>
                  </a:txBody>
                  <a:tcPr marL="68580" marR="68580" marT="0" marB="0"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23503" y="70755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323528" y="1700808"/>
            <a:ext cx="8712968" cy="1081322"/>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III.1. </a:t>
            </a:r>
            <a:r>
              <a:rPr lang="en-GB" sz="2400" dirty="0" smtClean="0"/>
              <a:t>Status of CMP implementation in the SGRI: </a:t>
            </a:r>
          </a:p>
          <a:p>
            <a:pPr marL="355600" indent="-263525">
              <a:lnSpc>
                <a:spcPct val="120000"/>
              </a:lnSpc>
              <a:spcBef>
                <a:spcPts val="600"/>
              </a:spcBef>
              <a:spcAft>
                <a:spcPts val="200"/>
              </a:spcAft>
            </a:pPr>
            <a:r>
              <a:rPr lang="en-GB" sz="2400" dirty="0" smtClean="0"/>
              <a:t>		Portugal, France and Spain </a:t>
            </a:r>
            <a:endParaRPr lang="en-US" sz="2400" dirty="0" smtClean="0">
              <a:solidFill>
                <a:srgbClr val="FF0000"/>
              </a:solidFill>
            </a:endParaRPr>
          </a:p>
        </p:txBody>
      </p:sp>
      <p:sp>
        <p:nvSpPr>
          <p:cNvPr id="8" name="7 Rectángulo"/>
          <p:cNvSpPr/>
          <p:nvPr/>
        </p:nvSpPr>
        <p:spPr>
          <a:xfrm>
            <a:off x="611560" y="3356992"/>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solidFill>
                  <a:srgbClr val="FF0000"/>
                </a:solidFill>
              </a:rPr>
              <a:t>(for information by regulators)</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Agenda</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2555776" y="620688"/>
            <a:ext cx="5616624" cy="6088817"/>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Status of the regulations in each country </a:t>
            </a:r>
          </a:p>
        </p:txBody>
      </p:sp>
      <p:sp>
        <p:nvSpPr>
          <p:cNvPr id="9" name="8 Rectángulo"/>
          <p:cNvSpPr/>
          <p:nvPr/>
        </p:nvSpPr>
        <p:spPr>
          <a:xfrm>
            <a:off x="251520" y="2276872"/>
            <a:ext cx="8892480" cy="4247317"/>
          </a:xfrm>
          <a:prstGeom prst="rect">
            <a:avLst/>
          </a:prstGeom>
        </p:spPr>
        <p:txBody>
          <a:bodyPr wrap="square">
            <a:spAutoFit/>
          </a:bodyPr>
          <a:lstStyle/>
          <a:p>
            <a:pPr indent="273050">
              <a:buFont typeface="Arial" pitchFamily="34" charset="0"/>
              <a:buChar char="•"/>
            </a:pPr>
            <a:r>
              <a:rPr lang="en-GB" dirty="0" smtClean="0"/>
              <a:t> </a:t>
            </a:r>
            <a:r>
              <a:rPr lang="en-US" dirty="0" smtClean="0"/>
              <a:t>CRE’s Deliberation was published end of June.</a:t>
            </a:r>
          </a:p>
          <a:p>
            <a:endParaRPr lang="en-US" dirty="0" smtClean="0"/>
          </a:p>
          <a:p>
            <a:pPr lvl="0"/>
            <a:endParaRPr lang="en-US" dirty="0" smtClean="0"/>
          </a:p>
          <a:p>
            <a:pPr marL="273050" lvl="0" indent="-273050">
              <a:buFont typeface="Arial" pitchFamily="34" charset="0"/>
              <a:buChar char="•"/>
            </a:pPr>
            <a:r>
              <a:rPr lang="en-US" dirty="0" smtClean="0"/>
              <a:t>Finalizing the approval process by the Board of CNMC.</a:t>
            </a:r>
            <a:endParaRPr lang="es-ES" dirty="0" smtClean="0"/>
          </a:p>
          <a:p>
            <a:pPr lvl="0"/>
            <a:endParaRPr lang="en-US" dirty="0" smtClean="0"/>
          </a:p>
          <a:p>
            <a:pPr marL="273050" lvl="0" indent="-273050">
              <a:buFont typeface="Arial" pitchFamily="34" charset="0"/>
              <a:buChar char="•"/>
            </a:pPr>
            <a:endParaRPr lang="en-US" dirty="0" smtClean="0"/>
          </a:p>
          <a:p>
            <a:pPr marL="273050" lvl="0" indent="-273050"/>
            <a:endParaRPr lang="en-US" dirty="0" smtClean="0"/>
          </a:p>
          <a:p>
            <a:pPr marL="273050" lvl="0" indent="-273050">
              <a:buFont typeface="Arial" pitchFamily="34" charset="0"/>
              <a:buChar char="•"/>
            </a:pPr>
            <a:r>
              <a:rPr lang="en-US" dirty="0" smtClean="0"/>
              <a:t>ERSE, in cooperation with TSOs and stakeholders, will start working on the implementation of a capacity surrender mechanism.</a:t>
            </a:r>
          </a:p>
          <a:p>
            <a:pPr marL="273050" lvl="0" indent="-273050">
              <a:buFont typeface="Arial" pitchFamily="34" charset="0"/>
              <a:buChar char="•"/>
            </a:pPr>
            <a:r>
              <a:rPr lang="en-US" dirty="0" smtClean="0"/>
              <a:t>Since there’s no long term allocations, Portugal considers that they have no need for LT UIOLI.</a:t>
            </a:r>
          </a:p>
          <a:p>
            <a:pPr marL="273050" lvl="0" indent="-273050">
              <a:buFont typeface="Arial" pitchFamily="34" charset="0"/>
              <a:buChar char="•"/>
            </a:pPr>
            <a:r>
              <a:rPr lang="en-US" dirty="0" smtClean="0"/>
              <a:t>The need for OSBB mechanism is also questionable, since there is available capacity to be booked at borders. </a:t>
            </a:r>
          </a:p>
          <a:p>
            <a:pPr marL="273050" lvl="0" indent="-273050">
              <a:buFont typeface="Arial" pitchFamily="34" charset="0"/>
              <a:buChar char="•"/>
            </a:pPr>
            <a:r>
              <a:rPr lang="en-US" dirty="0" smtClean="0"/>
              <a:t>In any case, CMP will be compatible with their new CAM and coordinated with Spanish mechanism.</a:t>
            </a:r>
            <a:endParaRPr lang="es-ES" dirty="0"/>
          </a:p>
        </p:txBody>
      </p:sp>
      <p:sp>
        <p:nvSpPr>
          <p:cNvPr id="10" name="9 Rectángulo"/>
          <p:cNvSpPr/>
          <p:nvPr/>
        </p:nvSpPr>
        <p:spPr>
          <a:xfrm>
            <a:off x="395536" y="1916832"/>
            <a:ext cx="1146468" cy="369332"/>
          </a:xfrm>
          <a:prstGeom prst="rect">
            <a:avLst/>
          </a:prstGeom>
          <a:solidFill>
            <a:srgbClr val="264D74"/>
          </a:solidFill>
        </p:spPr>
        <p:txBody>
          <a:bodyPr wrap="none">
            <a:spAutoFit/>
          </a:bodyPr>
          <a:lstStyle/>
          <a:p>
            <a:r>
              <a:rPr lang="en-US" b="1" dirty="0" smtClean="0">
                <a:solidFill>
                  <a:schemeClr val="bg1"/>
                </a:solidFill>
              </a:rPr>
              <a:t>FRANCE</a:t>
            </a:r>
            <a:endParaRPr lang="es-ES" dirty="0">
              <a:solidFill>
                <a:schemeClr val="bg1"/>
              </a:solidFill>
            </a:endParaRPr>
          </a:p>
        </p:txBody>
      </p:sp>
      <p:sp>
        <p:nvSpPr>
          <p:cNvPr id="11" name="10 Rectángulo"/>
          <p:cNvSpPr/>
          <p:nvPr/>
        </p:nvSpPr>
        <p:spPr>
          <a:xfrm>
            <a:off x="395536" y="2699628"/>
            <a:ext cx="872868" cy="369332"/>
          </a:xfrm>
          <a:prstGeom prst="rect">
            <a:avLst/>
          </a:prstGeom>
          <a:solidFill>
            <a:srgbClr val="264D74"/>
          </a:solidFill>
        </p:spPr>
        <p:txBody>
          <a:bodyPr wrap="none">
            <a:spAutoFit/>
          </a:bodyPr>
          <a:lstStyle/>
          <a:p>
            <a:r>
              <a:rPr lang="en-US" b="1" dirty="0" smtClean="0">
                <a:solidFill>
                  <a:schemeClr val="bg1"/>
                </a:solidFill>
              </a:rPr>
              <a:t>SPAIN</a:t>
            </a:r>
            <a:endParaRPr lang="es-ES" dirty="0">
              <a:solidFill>
                <a:schemeClr val="bg1"/>
              </a:solidFill>
            </a:endParaRPr>
          </a:p>
        </p:txBody>
      </p:sp>
      <p:sp>
        <p:nvSpPr>
          <p:cNvPr id="12" name="11 Rectángulo"/>
          <p:cNvSpPr/>
          <p:nvPr/>
        </p:nvSpPr>
        <p:spPr>
          <a:xfrm>
            <a:off x="395536" y="3789040"/>
            <a:ext cx="1479892" cy="369332"/>
          </a:xfrm>
          <a:prstGeom prst="rect">
            <a:avLst/>
          </a:prstGeom>
          <a:solidFill>
            <a:srgbClr val="264D74"/>
          </a:solidFill>
        </p:spPr>
        <p:txBody>
          <a:bodyPr wrap="none">
            <a:spAutoFit/>
          </a:bodyPr>
          <a:lstStyle/>
          <a:p>
            <a:r>
              <a:rPr lang="en-US" b="1" dirty="0" smtClean="0">
                <a:solidFill>
                  <a:schemeClr val="bg1"/>
                </a:solidFill>
              </a:rPr>
              <a:t>PORTUGAL</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in France</a:t>
            </a:r>
          </a:p>
        </p:txBody>
      </p:sp>
      <p:sp>
        <p:nvSpPr>
          <p:cNvPr id="6" name="5 Rectángulo"/>
          <p:cNvSpPr/>
          <p:nvPr/>
        </p:nvSpPr>
        <p:spPr>
          <a:xfrm>
            <a:off x="179512" y="2512635"/>
            <a:ext cx="8892480" cy="3508653"/>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b="1" dirty="0" smtClean="0"/>
              <a:t>Public consultation from 4 to 23 April on the TSOs proposal of implementation discussed within the South GRI. </a:t>
            </a:r>
          </a:p>
          <a:p>
            <a:pPr marL="819150" lvl="1" indent="-361950">
              <a:spcBef>
                <a:spcPts val="600"/>
              </a:spcBef>
              <a:spcAft>
                <a:spcPts val="600"/>
              </a:spcAft>
              <a:buFont typeface="Arial" pitchFamily="34" charset="0"/>
              <a:buChar char="•"/>
            </a:pPr>
            <a:r>
              <a:rPr lang="en-GB" dirty="0" smtClean="0"/>
              <a:t>19 responses received: 10 network users, 3 national associations, 3 TSOs, 2 infrastructure operators, 1 confidential.</a:t>
            </a:r>
          </a:p>
          <a:p>
            <a:pPr marL="819150" lvl="1" indent="-361950">
              <a:spcBef>
                <a:spcPts val="600"/>
              </a:spcBef>
              <a:spcAft>
                <a:spcPts val="600"/>
              </a:spcAft>
              <a:buFont typeface="Arial" pitchFamily="34" charset="0"/>
              <a:buChar char="•"/>
            </a:pPr>
            <a:r>
              <a:rPr lang="en-GB" dirty="0" smtClean="0"/>
              <a:t>Contributions received from CNE, </a:t>
            </a:r>
            <a:r>
              <a:rPr lang="en-GB" dirty="0" err="1" smtClean="0"/>
              <a:t>BNetzA</a:t>
            </a:r>
            <a:r>
              <a:rPr lang="en-GB" dirty="0" smtClean="0"/>
              <a:t> and CREG.</a:t>
            </a:r>
          </a:p>
          <a:p>
            <a:pPr marL="361950" indent="-361950">
              <a:spcBef>
                <a:spcPts val="600"/>
              </a:spcBef>
              <a:spcAft>
                <a:spcPts val="600"/>
              </a:spcAft>
              <a:buFont typeface="Arial" pitchFamily="34" charset="0"/>
              <a:buChar char="•"/>
            </a:pPr>
            <a:r>
              <a:rPr lang="en-GB" b="1" dirty="0"/>
              <a:t>CRE’s deliberation </a:t>
            </a:r>
            <a:r>
              <a:rPr lang="en-GB" b="1" dirty="0" smtClean="0"/>
              <a:t>published on 27</a:t>
            </a:r>
            <a:r>
              <a:rPr lang="en-GB" b="1" baseline="30000" dirty="0" smtClean="0"/>
              <a:t>th</a:t>
            </a:r>
            <a:r>
              <a:rPr lang="en-GB" b="1" dirty="0" smtClean="0"/>
              <a:t> June, 2013</a:t>
            </a:r>
            <a:endParaRPr lang="en-GB" b="1" dirty="0"/>
          </a:p>
          <a:p>
            <a:pPr marL="819150" lvl="1" indent="-361950">
              <a:spcBef>
                <a:spcPts val="600"/>
              </a:spcBef>
              <a:spcAft>
                <a:spcPts val="600"/>
              </a:spcAft>
              <a:buFont typeface="Arial" pitchFamily="34" charset="0"/>
              <a:buChar char="•"/>
            </a:pPr>
            <a:r>
              <a:rPr lang="en-GB" dirty="0"/>
              <a:t>Publication of the risk analysis for the OS/BB scheme</a:t>
            </a:r>
          </a:p>
          <a:p>
            <a:pPr marL="819150" lvl="1" indent="-361950">
              <a:spcBef>
                <a:spcPts val="600"/>
              </a:spcBef>
              <a:spcAft>
                <a:spcPts val="600"/>
              </a:spcAft>
              <a:buFont typeface="Arial" pitchFamily="34" charset="0"/>
              <a:buChar char="•"/>
            </a:pPr>
            <a:r>
              <a:rPr lang="en-GB" dirty="0"/>
              <a:t>Publication of </a:t>
            </a:r>
            <a:r>
              <a:rPr lang="en-GB" dirty="0" smtClean="0"/>
              <a:t>non-confidential </a:t>
            </a:r>
            <a:r>
              <a:rPr lang="en-GB" dirty="0"/>
              <a:t>responses to the public consultation. </a:t>
            </a:r>
          </a:p>
          <a:p>
            <a:pPr marL="819150" lvl="1" indent="-361950">
              <a:spcBef>
                <a:spcPts val="600"/>
              </a:spcBef>
              <a:spcAft>
                <a:spcPts val="600"/>
              </a:spcAft>
              <a:buFont typeface="Arial" pitchFamily="34" charset="0"/>
              <a:buChar char="•"/>
            </a:pPr>
            <a:endParaRPr lang="en-GB" dirty="0" smtClean="0"/>
          </a:p>
        </p:txBody>
      </p:sp>
      <p:sp>
        <p:nvSpPr>
          <p:cNvPr id="8" name="7 Rectángulo"/>
          <p:cNvSpPr/>
          <p:nvPr/>
        </p:nvSpPr>
        <p:spPr>
          <a:xfrm>
            <a:off x="395536" y="1988840"/>
            <a:ext cx="5489003" cy="369332"/>
          </a:xfrm>
          <a:prstGeom prst="rect">
            <a:avLst/>
          </a:prstGeom>
          <a:solidFill>
            <a:srgbClr val="264D74"/>
          </a:solidFill>
        </p:spPr>
        <p:txBody>
          <a:bodyPr wrap="none">
            <a:spAutoFit/>
          </a:bodyPr>
          <a:lstStyle/>
          <a:p>
            <a:r>
              <a:rPr lang="en-US" b="1" dirty="0" smtClean="0">
                <a:solidFill>
                  <a:schemeClr val="bg1"/>
                </a:solidFill>
              </a:rPr>
              <a:t>Process  for implementation on 1</a:t>
            </a:r>
            <a:r>
              <a:rPr lang="en-US" b="1" baseline="30000" dirty="0" smtClean="0">
                <a:solidFill>
                  <a:schemeClr val="bg1"/>
                </a:solidFill>
              </a:rPr>
              <a:t>st</a:t>
            </a:r>
            <a:r>
              <a:rPr lang="en-US" b="1" dirty="0" smtClean="0">
                <a:solidFill>
                  <a:schemeClr val="bg1"/>
                </a:solidFill>
              </a:rPr>
              <a:t> October 2013</a:t>
            </a:r>
            <a:endParaRPr lang="es-ES" b="1" dirty="0">
              <a:solidFill>
                <a:schemeClr val="bg1"/>
              </a:solidFill>
            </a:endParaRPr>
          </a:p>
        </p:txBody>
      </p:sp>
    </p:spTree>
    <p:extLst>
      <p:ext uri="{BB962C8B-B14F-4D97-AF65-F5344CB8AC3E}">
        <p14:creationId xmlns:p14="http://schemas.microsoft.com/office/powerpoint/2010/main" xmlns="" val="2635903216"/>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in Spain</a:t>
            </a:r>
          </a:p>
        </p:txBody>
      </p:sp>
      <p:sp>
        <p:nvSpPr>
          <p:cNvPr id="6" name="5 Rectángulo"/>
          <p:cNvSpPr/>
          <p:nvPr/>
        </p:nvSpPr>
        <p:spPr>
          <a:xfrm>
            <a:off x="251520" y="2636912"/>
            <a:ext cx="8892480" cy="3354765"/>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b="1" dirty="0" smtClean="0"/>
              <a:t>First draft approved by CNE on 11 July</a:t>
            </a:r>
          </a:p>
          <a:p>
            <a:pPr marL="819150" lvl="1" indent="-361950">
              <a:spcBef>
                <a:spcPts val="600"/>
              </a:spcBef>
              <a:spcAft>
                <a:spcPts val="600"/>
              </a:spcAft>
              <a:buFont typeface="Arial" pitchFamily="34" charset="0"/>
              <a:buChar char="•"/>
            </a:pPr>
            <a:r>
              <a:rPr lang="en-GB" dirty="0" smtClean="0">
                <a:solidFill>
                  <a:srgbClr val="000000"/>
                </a:solidFill>
              </a:rPr>
              <a:t>Detailed mechanisms defined: capacity surrender, LT UIOLI and OSBB.</a:t>
            </a:r>
          </a:p>
          <a:p>
            <a:pPr marL="361950" lvl="0" indent="-361950">
              <a:spcBef>
                <a:spcPts val="600"/>
              </a:spcBef>
              <a:spcAft>
                <a:spcPts val="600"/>
              </a:spcAft>
              <a:buFont typeface="Arial" pitchFamily="34" charset="0"/>
              <a:buChar char="•"/>
            </a:pPr>
            <a:r>
              <a:rPr lang="en-GB" b="1" dirty="0" smtClean="0"/>
              <a:t>Public consultation from 15  July to 7 August on the CNE proposal of implementation discussed within the South GRI. </a:t>
            </a:r>
          </a:p>
          <a:p>
            <a:pPr marL="819150" lvl="1" indent="-361950">
              <a:spcBef>
                <a:spcPts val="600"/>
              </a:spcBef>
              <a:spcAft>
                <a:spcPts val="600"/>
              </a:spcAft>
              <a:buFont typeface="Arial" pitchFamily="34" charset="0"/>
              <a:buChar char="•"/>
            </a:pPr>
            <a:r>
              <a:rPr lang="en-GB" dirty="0" smtClean="0"/>
              <a:t>8 responses received:  1 network users association, 3 public entities, 1 TSO, 1 DSO association, 1 business group and the Technical System Manager.</a:t>
            </a:r>
          </a:p>
          <a:p>
            <a:pPr marL="361950" indent="-361950">
              <a:spcBef>
                <a:spcPts val="600"/>
              </a:spcBef>
              <a:spcAft>
                <a:spcPts val="600"/>
              </a:spcAft>
              <a:buFont typeface="Arial" pitchFamily="34" charset="0"/>
              <a:buChar char="•"/>
            </a:pPr>
            <a:r>
              <a:rPr lang="en-GB" b="1" dirty="0" smtClean="0"/>
              <a:t>A new version sent to the Board of CNMC</a:t>
            </a:r>
            <a:endParaRPr lang="en-GB" b="1" dirty="0"/>
          </a:p>
          <a:p>
            <a:pPr marL="819150" lvl="1" indent="-361950">
              <a:spcBef>
                <a:spcPts val="600"/>
              </a:spcBef>
              <a:spcAft>
                <a:spcPts val="600"/>
              </a:spcAft>
              <a:buFont typeface="Arial" pitchFamily="34" charset="0"/>
              <a:buChar char="•"/>
            </a:pPr>
            <a:r>
              <a:rPr lang="en-GB" dirty="0" smtClean="0"/>
              <a:t>This version includes comments from public consultation and alignment with the already implemented mechanisms in France.</a:t>
            </a:r>
            <a:endParaRPr lang="en-GB" dirty="0"/>
          </a:p>
        </p:txBody>
      </p:sp>
      <p:sp>
        <p:nvSpPr>
          <p:cNvPr id="8" name="7 Rectángulo"/>
          <p:cNvSpPr/>
          <p:nvPr/>
        </p:nvSpPr>
        <p:spPr>
          <a:xfrm>
            <a:off x="395536" y="1988840"/>
            <a:ext cx="5489003" cy="369332"/>
          </a:xfrm>
          <a:prstGeom prst="rect">
            <a:avLst/>
          </a:prstGeom>
          <a:solidFill>
            <a:srgbClr val="264D74"/>
          </a:solidFill>
        </p:spPr>
        <p:txBody>
          <a:bodyPr wrap="none">
            <a:spAutoFit/>
          </a:bodyPr>
          <a:lstStyle/>
          <a:p>
            <a:r>
              <a:rPr lang="en-US" b="1" dirty="0" smtClean="0">
                <a:solidFill>
                  <a:schemeClr val="bg1"/>
                </a:solidFill>
              </a:rPr>
              <a:t>Process  for implementation on 1</a:t>
            </a:r>
            <a:r>
              <a:rPr lang="en-US" b="1" baseline="30000" dirty="0" smtClean="0">
                <a:solidFill>
                  <a:schemeClr val="bg1"/>
                </a:solidFill>
              </a:rPr>
              <a:t>st</a:t>
            </a:r>
            <a:r>
              <a:rPr lang="en-US" b="1" dirty="0" smtClean="0">
                <a:solidFill>
                  <a:schemeClr val="bg1"/>
                </a:solidFill>
              </a:rPr>
              <a:t> October 2013</a:t>
            </a:r>
            <a:endParaRPr lang="es-ES" b="1" dirty="0">
              <a:solidFill>
                <a:schemeClr val="bg1"/>
              </a:solidFill>
            </a:endParaRPr>
          </a:p>
        </p:txBody>
      </p:sp>
    </p:spTree>
    <p:extLst>
      <p:ext uri="{BB962C8B-B14F-4D97-AF65-F5344CB8AC3E}">
        <p14:creationId xmlns:p14="http://schemas.microsoft.com/office/powerpoint/2010/main" xmlns="" val="2635903216"/>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2276872"/>
            <a:ext cx="8640960" cy="4124206"/>
          </a:xfrm>
          <a:prstGeom prst="rect">
            <a:avLst/>
          </a:prstGeom>
        </p:spPr>
        <p:txBody>
          <a:bodyPr wrap="square">
            <a:spAutoFit/>
          </a:bodyPr>
          <a:lstStyle/>
          <a:p>
            <a:pPr marL="361950" indent="-361950" algn="ctr">
              <a:spcBef>
                <a:spcPts val="600"/>
              </a:spcBef>
              <a:spcAft>
                <a:spcPts val="600"/>
              </a:spcAft>
            </a:pPr>
            <a:r>
              <a:rPr lang="en-US" sz="1600" b="1" dirty="0" smtClean="0">
                <a:solidFill>
                  <a:srgbClr val="003399"/>
                </a:solidFill>
              </a:rPr>
              <a:t>SIMILAR MECHANISMS ON BOTH SIDES OF THE FRENCH-SPANISH BORDERS</a:t>
            </a:r>
          </a:p>
          <a:p>
            <a:pPr marL="361950" indent="-361950" algn="ctr">
              <a:spcBef>
                <a:spcPts val="600"/>
              </a:spcBef>
              <a:spcAft>
                <a:spcPts val="600"/>
              </a:spcAft>
            </a:pPr>
            <a:endParaRPr lang="en-US" sz="1600" b="1" dirty="0" smtClean="0">
              <a:solidFill>
                <a:srgbClr val="003399"/>
              </a:solidFill>
            </a:endParaRPr>
          </a:p>
          <a:p>
            <a:pPr marL="361950" lvl="1" indent="-361950">
              <a:spcBef>
                <a:spcPts val="600"/>
              </a:spcBef>
              <a:spcAft>
                <a:spcPts val="600"/>
              </a:spcAft>
              <a:buFont typeface="Arial" pitchFamily="34" charset="0"/>
              <a:buChar char="•"/>
            </a:pPr>
            <a:r>
              <a:rPr lang="en-GB" sz="2000" b="1" dirty="0" smtClean="0"/>
              <a:t>Possibility to surrender </a:t>
            </a:r>
            <a:r>
              <a:rPr lang="en-GB" sz="2000" dirty="0" smtClean="0"/>
              <a:t>the initial capacity,</a:t>
            </a:r>
            <a:r>
              <a:rPr lang="en-GB" sz="2000" b="1" dirty="0" smtClean="0"/>
              <a:t> fully or in part, </a:t>
            </a:r>
            <a:r>
              <a:rPr lang="en-GB" sz="2000" dirty="0" smtClean="0"/>
              <a:t> </a:t>
            </a:r>
            <a:r>
              <a:rPr lang="en-GB" sz="2000" b="1" dirty="0" smtClean="0"/>
              <a:t>without any limitation in volume and duration. </a:t>
            </a:r>
          </a:p>
          <a:p>
            <a:pPr marL="361950" lvl="1" indent="-361950">
              <a:spcBef>
                <a:spcPts val="600"/>
              </a:spcBef>
              <a:spcAft>
                <a:spcPts val="600"/>
              </a:spcAft>
              <a:buFont typeface="Arial" pitchFamily="34" charset="0"/>
              <a:buChar char="•"/>
            </a:pPr>
            <a:r>
              <a:rPr lang="en-GB" sz="2000" dirty="0" smtClean="0">
                <a:sym typeface="Wingdings" pitchFamily="2" charset="2"/>
              </a:rPr>
              <a:t>S</a:t>
            </a:r>
            <a:r>
              <a:rPr lang="en-GB" sz="2000" dirty="0" smtClean="0"/>
              <a:t>urrendered </a:t>
            </a:r>
            <a:r>
              <a:rPr lang="en-GB" sz="2000" dirty="0" smtClean="0">
                <a:sym typeface="Wingdings" pitchFamily="2" charset="2"/>
              </a:rPr>
              <a:t>products </a:t>
            </a:r>
            <a:r>
              <a:rPr lang="en-GB" sz="2000" dirty="0" smtClean="0"/>
              <a:t>to be </a:t>
            </a:r>
            <a:r>
              <a:rPr lang="en-GB" sz="2000" b="1" dirty="0" smtClean="0"/>
              <a:t>allocated under the form of </a:t>
            </a:r>
            <a:r>
              <a:rPr lang="en-GB" sz="2000" b="1" dirty="0"/>
              <a:t>q</a:t>
            </a:r>
            <a:r>
              <a:rPr lang="en-GB" sz="2000" b="1" dirty="0" smtClean="0"/>
              <a:t>uarterly products </a:t>
            </a:r>
            <a:r>
              <a:rPr lang="en-GB" sz="2000" dirty="0" smtClean="0"/>
              <a:t>(until 4 consecutive products) </a:t>
            </a:r>
            <a:r>
              <a:rPr lang="en-GB" sz="2000" b="1" dirty="0" smtClean="0"/>
              <a:t>and monthly products during the regular allocation process on each point.</a:t>
            </a:r>
            <a:endParaRPr lang="en-GB" sz="2000" dirty="0" smtClean="0"/>
          </a:p>
          <a:p>
            <a:pPr marL="361950" lvl="1" indent="-361950">
              <a:spcBef>
                <a:spcPts val="600"/>
              </a:spcBef>
              <a:spcAft>
                <a:spcPts val="600"/>
              </a:spcAft>
              <a:buFont typeface="Arial" pitchFamily="34" charset="0"/>
              <a:buChar char="•"/>
            </a:pPr>
            <a:r>
              <a:rPr lang="en-GB" sz="2000" b="1" dirty="0"/>
              <a:t>The surrendered capacity can not be proposed by the initial holder on the secondary market </a:t>
            </a:r>
            <a:r>
              <a:rPr lang="en-GB" sz="2000" dirty="0"/>
              <a:t>before the end of the commercialisation window by the TSO. </a:t>
            </a:r>
          </a:p>
          <a:p>
            <a:pPr marL="361950" lvl="1" indent="-361950">
              <a:spcBef>
                <a:spcPts val="600"/>
              </a:spcBef>
              <a:spcAft>
                <a:spcPts val="600"/>
              </a:spcAft>
              <a:buFont typeface="Arial" pitchFamily="34" charset="0"/>
              <a:buChar char="•"/>
            </a:pPr>
            <a:r>
              <a:rPr lang="en-US" sz="2000" b="1" dirty="0" smtClean="0"/>
              <a:t>Time </a:t>
            </a:r>
            <a:r>
              <a:rPr lang="en-US" sz="2000" b="1" dirty="0"/>
              <a:t>stamp rule </a:t>
            </a:r>
            <a:r>
              <a:rPr lang="en-US" sz="2000" dirty="0"/>
              <a:t>for the reallocation of surrendered products. </a:t>
            </a:r>
          </a:p>
        </p:txBody>
      </p:sp>
      <p:sp>
        <p:nvSpPr>
          <p:cNvPr id="8" name="7 Rectángulo"/>
          <p:cNvSpPr/>
          <p:nvPr/>
        </p:nvSpPr>
        <p:spPr>
          <a:xfrm>
            <a:off x="323528" y="1628800"/>
            <a:ext cx="3903633" cy="369332"/>
          </a:xfrm>
          <a:prstGeom prst="rect">
            <a:avLst/>
          </a:prstGeom>
          <a:solidFill>
            <a:srgbClr val="264D74"/>
          </a:solidFill>
        </p:spPr>
        <p:txBody>
          <a:bodyPr wrap="none">
            <a:spAutoFit/>
          </a:bodyPr>
          <a:lstStyle/>
          <a:p>
            <a:r>
              <a:rPr lang="en-US" b="1" dirty="0" smtClean="0">
                <a:solidFill>
                  <a:schemeClr val="bg1"/>
                </a:solidFill>
              </a:rPr>
              <a:t>Capacity surrender mechanism (i)</a:t>
            </a:r>
            <a:endParaRPr lang="es-ES" b="1" dirty="0">
              <a:solidFill>
                <a:schemeClr val="bg1"/>
              </a:solidFill>
            </a:endParaRPr>
          </a:p>
        </p:txBody>
      </p:sp>
    </p:spTree>
    <p:extLst>
      <p:ext uri="{BB962C8B-B14F-4D97-AF65-F5344CB8AC3E}">
        <p14:creationId xmlns:p14="http://schemas.microsoft.com/office/powerpoint/2010/main" xmlns="" val="96464523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323528" y="2276872"/>
            <a:ext cx="8640960" cy="4339650"/>
          </a:xfrm>
          <a:prstGeom prst="rect">
            <a:avLst/>
          </a:prstGeom>
        </p:spPr>
        <p:txBody>
          <a:bodyPr wrap="square">
            <a:spAutoFit/>
          </a:bodyPr>
          <a:lstStyle/>
          <a:p>
            <a:pPr marL="361950" lvl="1" indent="-361950">
              <a:spcBef>
                <a:spcPts val="600"/>
              </a:spcBef>
              <a:spcAft>
                <a:spcPts val="600"/>
              </a:spcAft>
              <a:buFont typeface="Arial" pitchFamily="34" charset="0"/>
              <a:buChar char="•"/>
            </a:pPr>
            <a:r>
              <a:rPr lang="en-GB" b="1" dirty="0" smtClean="0"/>
              <a:t>If the surrendered capacity is not reallocated, </a:t>
            </a:r>
            <a:r>
              <a:rPr lang="en-GB" dirty="0" smtClean="0"/>
              <a:t>capacity is given back to the user after the auction. </a:t>
            </a:r>
          </a:p>
          <a:p>
            <a:pPr marL="361950" lvl="1" indent="-361950">
              <a:spcBef>
                <a:spcPts val="600"/>
              </a:spcBef>
              <a:spcAft>
                <a:spcPts val="600"/>
              </a:spcAft>
              <a:buFont typeface="Arial" pitchFamily="34" charset="0"/>
              <a:buChar char="•"/>
            </a:pPr>
            <a:r>
              <a:rPr lang="en-US" b="1" dirty="0" smtClean="0"/>
              <a:t>The </a:t>
            </a:r>
            <a:r>
              <a:rPr lang="en-US" b="1" dirty="0"/>
              <a:t>user does not have the possibility to unbundle a bundled product. </a:t>
            </a:r>
            <a:endParaRPr lang="en-US" b="1" dirty="0" smtClean="0"/>
          </a:p>
          <a:p>
            <a:pPr marL="361950" lvl="1" indent="-361950">
              <a:spcBef>
                <a:spcPts val="600"/>
              </a:spcBef>
              <a:spcAft>
                <a:spcPts val="600"/>
              </a:spcAft>
              <a:buFont typeface="Arial" pitchFamily="34" charset="0"/>
              <a:buChar char="•"/>
            </a:pPr>
            <a:r>
              <a:rPr lang="en-US" b="1" dirty="0" smtClean="0"/>
              <a:t>The TSO shall commercialize </a:t>
            </a:r>
            <a:r>
              <a:rPr lang="en-US" dirty="0" smtClean="0"/>
              <a:t>the surrendered bundled product </a:t>
            </a:r>
            <a:r>
              <a:rPr lang="en-US" b="1" dirty="0" smtClean="0"/>
              <a:t>in a bundled form. </a:t>
            </a:r>
          </a:p>
          <a:p>
            <a:pPr marL="361950" indent="-361950">
              <a:spcBef>
                <a:spcPts val="600"/>
              </a:spcBef>
              <a:spcAft>
                <a:spcPts val="600"/>
              </a:spcAft>
              <a:buFont typeface="Arial" pitchFamily="34" charset="0"/>
              <a:buChar char="•"/>
            </a:pPr>
            <a:r>
              <a:rPr lang="en-US" b="1" dirty="0"/>
              <a:t>Financial obligations of the initial holder of the capacity</a:t>
            </a:r>
          </a:p>
          <a:p>
            <a:pPr marL="1276350" lvl="2" indent="-361950">
              <a:spcBef>
                <a:spcPts val="600"/>
              </a:spcBef>
              <a:spcAft>
                <a:spcPts val="600"/>
              </a:spcAft>
              <a:buFont typeface="Wingdings" pitchFamily="2" charset="2"/>
              <a:buChar char="§"/>
            </a:pPr>
            <a:r>
              <a:rPr lang="en-US" dirty="0"/>
              <a:t>No systematic fees will be applied on the surrender mechanism. </a:t>
            </a:r>
          </a:p>
          <a:p>
            <a:pPr marL="1276350" lvl="2" indent="-361950">
              <a:spcBef>
                <a:spcPts val="600"/>
              </a:spcBef>
              <a:spcAft>
                <a:spcPts val="600"/>
              </a:spcAft>
              <a:buFont typeface="Wingdings" pitchFamily="2" charset="2"/>
              <a:buChar char="§"/>
            </a:pPr>
            <a:r>
              <a:rPr lang="en-US" dirty="0"/>
              <a:t>If the initial price (P1) is lower than the price when reallocated the capacity (P2): the shipper is relieved from any payment obligation</a:t>
            </a:r>
          </a:p>
          <a:p>
            <a:pPr marL="1276350" lvl="2" indent="-361950">
              <a:spcBef>
                <a:spcPts val="600"/>
              </a:spcBef>
              <a:spcAft>
                <a:spcPts val="600"/>
              </a:spcAft>
              <a:buFont typeface="Wingdings" pitchFamily="2" charset="2"/>
              <a:buChar char="§"/>
            </a:pPr>
            <a:r>
              <a:rPr lang="en-US" dirty="0"/>
              <a:t>If the initial price (P1)  is higher than the price of the reallocated capacity (P2): price invoiced to the shipper </a:t>
            </a:r>
            <a:r>
              <a:rPr lang="en-US" dirty="0" smtClean="0"/>
              <a:t>is equal to </a:t>
            </a:r>
            <a:r>
              <a:rPr lang="en-US" dirty="0"/>
              <a:t>the difference between P1 and P2</a:t>
            </a:r>
            <a:r>
              <a:rPr lang="en-US" dirty="0" smtClean="0"/>
              <a:t>.</a:t>
            </a:r>
            <a:endParaRPr lang="en-US" dirty="0"/>
          </a:p>
        </p:txBody>
      </p:sp>
      <p:sp>
        <p:nvSpPr>
          <p:cNvPr id="8" name="7 Rectángulo"/>
          <p:cNvSpPr/>
          <p:nvPr/>
        </p:nvSpPr>
        <p:spPr>
          <a:xfrm>
            <a:off x="323528" y="1556792"/>
            <a:ext cx="3967753" cy="369332"/>
          </a:xfrm>
          <a:prstGeom prst="rect">
            <a:avLst/>
          </a:prstGeom>
          <a:solidFill>
            <a:srgbClr val="264D74"/>
          </a:solidFill>
        </p:spPr>
        <p:txBody>
          <a:bodyPr wrap="none">
            <a:spAutoFit/>
          </a:bodyPr>
          <a:lstStyle/>
          <a:p>
            <a:r>
              <a:rPr lang="en-US" b="1" dirty="0" smtClean="0">
                <a:solidFill>
                  <a:schemeClr val="bg1"/>
                </a:solidFill>
              </a:rPr>
              <a:t>Capacity surrender mechanism (ii)</a:t>
            </a:r>
            <a:endParaRPr lang="es-ES" b="1" dirty="0">
              <a:solidFill>
                <a:schemeClr val="bg1"/>
              </a:solidFill>
            </a:endParaRPr>
          </a:p>
        </p:txBody>
      </p:sp>
    </p:spTree>
    <p:extLst>
      <p:ext uri="{BB962C8B-B14F-4D97-AF65-F5344CB8AC3E}">
        <p14:creationId xmlns:p14="http://schemas.microsoft.com/office/powerpoint/2010/main" xmlns="" val="1056675472"/>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395536" y="2132856"/>
            <a:ext cx="8748464" cy="4154984"/>
          </a:xfrm>
          <a:prstGeom prst="rect">
            <a:avLst/>
          </a:prstGeom>
        </p:spPr>
        <p:txBody>
          <a:bodyPr wrap="square">
            <a:spAutoFit/>
          </a:bodyPr>
          <a:lstStyle/>
          <a:p>
            <a:pPr marL="361950" lvl="1" indent="-361950" algn="ctr">
              <a:spcBef>
                <a:spcPts val="600"/>
              </a:spcBef>
              <a:spcAft>
                <a:spcPts val="600"/>
              </a:spcAft>
            </a:pPr>
            <a:r>
              <a:rPr lang="en-US" sz="1600" b="1" dirty="0" smtClean="0">
                <a:solidFill>
                  <a:srgbClr val="003399"/>
                </a:solidFill>
              </a:rPr>
              <a:t>SIMILAR MECHANISMS ON BOTH SIDES OF THE FRENCH-SPANISH BORDERS</a:t>
            </a:r>
          </a:p>
          <a:p>
            <a:pPr marL="361950" lvl="1" indent="-361950">
              <a:spcBef>
                <a:spcPts val="600"/>
              </a:spcBef>
              <a:spcAft>
                <a:spcPts val="600"/>
              </a:spcAft>
              <a:buFont typeface="Arial" pitchFamily="34" charset="0"/>
              <a:buChar char="•"/>
            </a:pPr>
            <a:r>
              <a:rPr lang="en-US" b="1" dirty="0" smtClean="0"/>
              <a:t>The implementation of the overselling and buy-back mechanism is based on a risk analysis for each IP to be updated regularly. </a:t>
            </a:r>
          </a:p>
          <a:p>
            <a:pPr marL="819150" lvl="1" indent="-361950">
              <a:spcBef>
                <a:spcPts val="600"/>
              </a:spcBef>
              <a:spcAft>
                <a:spcPts val="600"/>
              </a:spcAft>
              <a:buFont typeface="Wingdings" pitchFamily="2" charset="2"/>
              <a:buChar char="q"/>
            </a:pPr>
            <a:r>
              <a:rPr lang="en-GB" b="1" dirty="0" smtClean="0"/>
              <a:t>CRE </a:t>
            </a:r>
            <a:r>
              <a:rPr lang="en-GB" b="1" dirty="0"/>
              <a:t>asked TIGF to cooperate with </a:t>
            </a:r>
            <a:r>
              <a:rPr lang="en-GB" b="1" dirty="0" err="1"/>
              <a:t>Enagas</a:t>
            </a:r>
            <a:r>
              <a:rPr lang="en-GB" b="1" dirty="0"/>
              <a:t> </a:t>
            </a:r>
            <a:r>
              <a:rPr lang="en-GB" dirty="0"/>
              <a:t>with the view to offering, as soon as possible, the additional capacity at </a:t>
            </a:r>
            <a:r>
              <a:rPr lang="en-GB" dirty="0" err="1"/>
              <a:t>Larrau</a:t>
            </a:r>
            <a:r>
              <a:rPr lang="en-GB" dirty="0"/>
              <a:t> in the direction of Spain to France in a coordinated manner. </a:t>
            </a:r>
            <a:endParaRPr lang="en-GB" dirty="0" smtClean="0"/>
          </a:p>
          <a:p>
            <a:pPr marL="819150" lvl="1" indent="-361950">
              <a:spcBef>
                <a:spcPts val="600"/>
              </a:spcBef>
              <a:spcAft>
                <a:spcPts val="600"/>
              </a:spcAft>
              <a:buFont typeface="Wingdings" pitchFamily="2" charset="2"/>
              <a:buChar char="q"/>
            </a:pPr>
            <a:r>
              <a:rPr lang="en-GB" b="1" dirty="0" smtClean="0"/>
              <a:t>CNMC proposal requires the Technical System Manager and TSOs to coordinate </a:t>
            </a:r>
            <a:r>
              <a:rPr lang="en-GB" dirty="0" smtClean="0"/>
              <a:t>with adjacent TSOs when defining the methodology to determine the additional capacity and the buy back mechanism.</a:t>
            </a:r>
            <a:endParaRPr lang="en-US" dirty="0" smtClean="0"/>
          </a:p>
          <a:p>
            <a:pPr marL="361950" indent="-361950">
              <a:spcBef>
                <a:spcPts val="600"/>
              </a:spcBef>
              <a:spcAft>
                <a:spcPts val="600"/>
              </a:spcAft>
              <a:buFont typeface="Arial" pitchFamily="34" charset="0"/>
              <a:buChar char="•"/>
            </a:pPr>
            <a:r>
              <a:rPr lang="en-US" b="1" dirty="0" smtClean="0"/>
              <a:t>The oversubscribed capacity is offered in addition to the technical capacity through the regular allocation processes. </a:t>
            </a:r>
          </a:p>
          <a:p>
            <a:pPr marL="361950" lvl="1" indent="-361950">
              <a:spcBef>
                <a:spcPts val="600"/>
              </a:spcBef>
              <a:spcAft>
                <a:spcPts val="600"/>
              </a:spcAft>
              <a:buFont typeface="Arial" pitchFamily="34" charset="0"/>
              <a:buChar char="•"/>
            </a:pPr>
            <a:r>
              <a:rPr lang="en-US" b="1" dirty="0" smtClean="0"/>
              <a:t>TSOs will be able to offer additional capacity in form of several products.</a:t>
            </a:r>
            <a:endParaRPr lang="en-GB" b="1" dirty="0"/>
          </a:p>
        </p:txBody>
      </p:sp>
      <p:sp>
        <p:nvSpPr>
          <p:cNvPr id="8" name="7 Rectángulo"/>
          <p:cNvSpPr/>
          <p:nvPr/>
        </p:nvSpPr>
        <p:spPr>
          <a:xfrm>
            <a:off x="323528" y="1556792"/>
            <a:ext cx="4608954" cy="369332"/>
          </a:xfrm>
          <a:prstGeom prst="rect">
            <a:avLst/>
          </a:prstGeom>
          <a:solidFill>
            <a:srgbClr val="264D74"/>
          </a:solidFill>
        </p:spPr>
        <p:txBody>
          <a:bodyPr wrap="none">
            <a:spAutoFit/>
          </a:bodyPr>
          <a:lstStyle/>
          <a:p>
            <a:r>
              <a:rPr lang="en-US" b="1" dirty="0" smtClean="0">
                <a:solidFill>
                  <a:schemeClr val="bg1"/>
                </a:solidFill>
              </a:rPr>
              <a:t>Overselling and buy-back mechanism (i)</a:t>
            </a:r>
            <a:endParaRPr lang="es-ES" b="1" dirty="0">
              <a:solidFill>
                <a:schemeClr val="bg1"/>
              </a:solidFill>
            </a:endParaRPr>
          </a:p>
        </p:txBody>
      </p:sp>
    </p:spTree>
    <p:extLst>
      <p:ext uri="{BB962C8B-B14F-4D97-AF65-F5344CB8AC3E}">
        <p14:creationId xmlns:p14="http://schemas.microsoft.com/office/powerpoint/2010/main" xmlns="" val="2758591386"/>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2060848"/>
            <a:ext cx="8892480" cy="5324535"/>
          </a:xfrm>
          <a:prstGeom prst="rect">
            <a:avLst/>
          </a:prstGeom>
        </p:spPr>
        <p:txBody>
          <a:bodyPr wrap="square">
            <a:spAutoFit/>
          </a:bodyPr>
          <a:lstStyle/>
          <a:p>
            <a:pPr marL="361950" lvl="1" indent="-361950">
              <a:spcBef>
                <a:spcPts val="300"/>
              </a:spcBef>
              <a:spcAft>
                <a:spcPts val="600"/>
              </a:spcAft>
              <a:buFont typeface="Arial" pitchFamily="34" charset="0"/>
              <a:buChar char="•"/>
            </a:pPr>
            <a:r>
              <a:rPr lang="en-US" sz="1750" b="1" dirty="0" smtClean="0"/>
              <a:t>Buy back procedure:</a:t>
            </a:r>
          </a:p>
          <a:p>
            <a:pPr marL="712788" lvl="2" indent="-357188">
              <a:spcBef>
                <a:spcPts val="300"/>
              </a:spcBef>
              <a:spcAft>
                <a:spcPts val="600"/>
              </a:spcAft>
              <a:buFont typeface="Arial" pitchFamily="34" charset="0"/>
              <a:buChar char="•"/>
            </a:pPr>
            <a:r>
              <a:rPr lang="en-GB" sz="1750" b="1" dirty="0" smtClean="0"/>
              <a:t>TSOs make their best efforts to bundle the additional capacity </a:t>
            </a:r>
            <a:r>
              <a:rPr lang="en-GB" sz="1750" dirty="0" smtClean="0"/>
              <a:t>with the additional capacities offered by the adjacent TSOs </a:t>
            </a:r>
            <a:r>
              <a:rPr lang="en-GB" sz="1750" b="1" dirty="0" smtClean="0"/>
              <a:t>and to coordinate for the buy-back procedure. </a:t>
            </a:r>
            <a:endParaRPr lang="fr-FR" sz="1750" b="1" dirty="0" smtClean="0"/>
          </a:p>
          <a:p>
            <a:pPr marL="712788" lvl="2" indent="-357188">
              <a:spcBef>
                <a:spcPts val="300"/>
              </a:spcBef>
              <a:spcAft>
                <a:spcPts val="600"/>
              </a:spcAft>
              <a:buFont typeface="Arial" pitchFamily="34" charset="0"/>
              <a:buChar char="•"/>
            </a:pPr>
            <a:r>
              <a:rPr lang="en-US" sz="1750" b="1" dirty="0" smtClean="0"/>
              <a:t>When the buy-back procedure is launched</a:t>
            </a:r>
            <a:r>
              <a:rPr lang="en-US" sz="1750" dirty="0" smtClean="0"/>
              <a:t>, </a:t>
            </a:r>
            <a:r>
              <a:rPr lang="en-US" sz="1750" b="1" dirty="0" smtClean="0"/>
              <a:t>the users do not have the right to revise upwards their </a:t>
            </a:r>
            <a:r>
              <a:rPr lang="en-US" sz="1750" b="1" dirty="0" err="1" smtClean="0"/>
              <a:t>renominations</a:t>
            </a:r>
            <a:r>
              <a:rPr lang="en-US" sz="1750" b="1" dirty="0" smtClean="0"/>
              <a:t> anymore</a:t>
            </a:r>
            <a:r>
              <a:rPr lang="en-US" sz="1750" dirty="0" smtClean="0"/>
              <a:t> on the concerned point until the end of the gas day. </a:t>
            </a:r>
          </a:p>
          <a:p>
            <a:pPr marL="712788" lvl="2" indent="-357188">
              <a:spcBef>
                <a:spcPts val="300"/>
              </a:spcBef>
              <a:spcAft>
                <a:spcPts val="600"/>
              </a:spcAft>
              <a:buFont typeface="Arial" pitchFamily="34" charset="0"/>
              <a:buChar char="•"/>
            </a:pPr>
            <a:r>
              <a:rPr lang="en-US" sz="1750" b="1" dirty="0" smtClean="0"/>
              <a:t>Cap on the buy-back price</a:t>
            </a:r>
          </a:p>
          <a:p>
            <a:pPr marL="1081088" lvl="2" indent="-368300">
              <a:spcBef>
                <a:spcPts val="300"/>
              </a:spcBef>
              <a:spcAft>
                <a:spcPts val="600"/>
              </a:spcAft>
              <a:buFont typeface="Wingdings" pitchFamily="2" charset="2"/>
              <a:buChar char="ü"/>
            </a:pPr>
            <a:r>
              <a:rPr lang="en-US" sz="1750" b="1" dirty="0" smtClean="0"/>
              <a:t>In France: </a:t>
            </a:r>
            <a:r>
              <a:rPr lang="en-GB" sz="1750" dirty="0" smtClean="0">
                <a:latin typeface="Arial" charset="0"/>
              </a:rPr>
              <a:t>average of the clearing prices of the quarterly, monthly and day-ahead auctions weighted by the booked quantities during these auctions, plus 25%. </a:t>
            </a:r>
          </a:p>
          <a:p>
            <a:pPr marL="1081088" lvl="2" indent="-368300">
              <a:spcBef>
                <a:spcPts val="300"/>
              </a:spcBef>
              <a:spcAft>
                <a:spcPts val="600"/>
              </a:spcAft>
              <a:buFont typeface="Wingdings" pitchFamily="2" charset="2"/>
              <a:buChar char="ü"/>
            </a:pPr>
            <a:r>
              <a:rPr lang="en-GB" sz="1750" b="1" dirty="0" smtClean="0">
                <a:latin typeface="Arial" charset="0"/>
              </a:rPr>
              <a:t>In Spain:</a:t>
            </a:r>
            <a:r>
              <a:rPr lang="en-US" sz="1750" dirty="0" smtClean="0"/>
              <a:t> The price won’t be higher than 25% of a reference price, which will be jointly defined  with adjacent TSOs and according to market price.</a:t>
            </a:r>
            <a:endParaRPr lang="en-US" sz="1750" b="1" dirty="0" smtClean="0"/>
          </a:p>
          <a:p>
            <a:pPr marL="712788" lvl="2" indent="-357188">
              <a:spcBef>
                <a:spcPts val="300"/>
              </a:spcBef>
              <a:spcAft>
                <a:spcPts val="600"/>
              </a:spcAft>
              <a:buFont typeface="Arial" pitchFamily="34" charset="0"/>
              <a:buChar char="•"/>
            </a:pPr>
            <a:endParaRPr lang="en-US" sz="1750" dirty="0" smtClean="0"/>
          </a:p>
          <a:p>
            <a:pPr marL="712788" lvl="2" indent="-357188">
              <a:spcBef>
                <a:spcPts val="300"/>
              </a:spcBef>
              <a:spcAft>
                <a:spcPts val="600"/>
              </a:spcAft>
            </a:pPr>
            <a:endParaRPr lang="en-US" sz="1750" dirty="0" smtClean="0"/>
          </a:p>
          <a:p>
            <a:pPr marL="819150" lvl="1" indent="-361950">
              <a:spcBef>
                <a:spcPts val="300"/>
              </a:spcBef>
              <a:spcAft>
                <a:spcPts val="600"/>
              </a:spcAft>
              <a:buFont typeface="Arial" pitchFamily="34" charset="0"/>
              <a:buChar char="•"/>
            </a:pPr>
            <a:endParaRPr lang="en-US" sz="1750" dirty="0" smtClean="0"/>
          </a:p>
        </p:txBody>
      </p:sp>
      <p:sp>
        <p:nvSpPr>
          <p:cNvPr id="8" name="7 Rectángulo"/>
          <p:cNvSpPr/>
          <p:nvPr/>
        </p:nvSpPr>
        <p:spPr>
          <a:xfrm>
            <a:off x="395536" y="1556792"/>
            <a:ext cx="4673074" cy="369332"/>
          </a:xfrm>
          <a:prstGeom prst="rect">
            <a:avLst/>
          </a:prstGeom>
          <a:solidFill>
            <a:srgbClr val="264D74"/>
          </a:solidFill>
        </p:spPr>
        <p:txBody>
          <a:bodyPr wrap="none">
            <a:spAutoFit/>
          </a:bodyPr>
          <a:lstStyle/>
          <a:p>
            <a:r>
              <a:rPr lang="en-US" b="1" dirty="0" smtClean="0">
                <a:solidFill>
                  <a:schemeClr val="bg1"/>
                </a:solidFill>
              </a:rPr>
              <a:t>Overselling and buy-back mechanism (ii)</a:t>
            </a:r>
            <a:endParaRPr lang="es-ES" b="1" dirty="0">
              <a:solidFill>
                <a:schemeClr val="bg1"/>
              </a:solidFill>
            </a:endParaRPr>
          </a:p>
        </p:txBody>
      </p:sp>
    </p:spTree>
    <p:extLst>
      <p:ext uri="{BB962C8B-B14F-4D97-AF65-F5344CB8AC3E}">
        <p14:creationId xmlns:p14="http://schemas.microsoft.com/office/powerpoint/2010/main" xmlns="" val="529308172"/>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988840"/>
            <a:ext cx="8712968" cy="4278094"/>
          </a:xfrm>
          <a:prstGeom prst="rect">
            <a:avLst/>
          </a:prstGeom>
        </p:spPr>
        <p:txBody>
          <a:bodyPr wrap="square">
            <a:spAutoFit/>
          </a:bodyPr>
          <a:lstStyle/>
          <a:p>
            <a:pPr marL="361950" indent="-361950">
              <a:spcBef>
                <a:spcPts val="0"/>
              </a:spcBef>
              <a:spcAft>
                <a:spcPts val="600"/>
              </a:spcAft>
              <a:buFont typeface="Arial" pitchFamily="34" charset="0"/>
              <a:buChar char="•"/>
            </a:pPr>
            <a:r>
              <a:rPr lang="en-US" dirty="0" smtClean="0"/>
              <a:t>Already</a:t>
            </a:r>
            <a:r>
              <a:rPr lang="en-US" b="1" dirty="0" smtClean="0"/>
              <a:t> implemented in France since 2007 and in Spain since 2002 </a:t>
            </a:r>
            <a:r>
              <a:rPr lang="en-US" dirty="0" smtClean="0"/>
              <a:t>at </a:t>
            </a:r>
            <a:r>
              <a:rPr lang="en-US" dirty="0"/>
              <a:t>all IPs including </a:t>
            </a:r>
            <a:r>
              <a:rPr lang="en-US" dirty="0" smtClean="0"/>
              <a:t>IPs with third countries </a:t>
            </a:r>
          </a:p>
          <a:p>
            <a:pPr marL="361950" indent="-361950" algn="ctr">
              <a:spcBef>
                <a:spcPts val="0"/>
              </a:spcBef>
              <a:spcAft>
                <a:spcPts val="600"/>
              </a:spcAft>
            </a:pPr>
            <a:r>
              <a:rPr lang="en-US" b="1" dirty="0" smtClean="0">
                <a:solidFill>
                  <a:srgbClr val="003399"/>
                </a:solidFill>
              </a:rPr>
              <a:t>DIFFERENCES BETWEEN THE FRENCH AND SPANISH MECHANISMS</a:t>
            </a:r>
            <a:endParaRPr lang="en-US" b="1" dirty="0"/>
          </a:p>
          <a:p>
            <a:pPr marL="361950" indent="-361950">
              <a:spcBef>
                <a:spcPts val="0"/>
              </a:spcBef>
              <a:spcAft>
                <a:spcPts val="600"/>
              </a:spcAft>
              <a:buFont typeface="Arial" pitchFamily="34" charset="0"/>
              <a:buChar char="•"/>
            </a:pPr>
            <a:r>
              <a:rPr lang="en-US" b="1" dirty="0" smtClean="0"/>
              <a:t>CNMC proposal is more detailed and specific in aspects related to how calculate underutilized capacity and how to allocate it </a:t>
            </a:r>
            <a:r>
              <a:rPr lang="en-US" dirty="0" smtClean="0"/>
              <a:t>than CRE’s deliberation, although, in principle, this would not necessarily mean a non-homogeneous application.</a:t>
            </a:r>
          </a:p>
          <a:p>
            <a:pPr marL="361950" indent="-361950">
              <a:spcBef>
                <a:spcPts val="0"/>
              </a:spcBef>
              <a:spcAft>
                <a:spcPts val="600"/>
              </a:spcAft>
              <a:buFont typeface="Arial" pitchFamily="34" charset="0"/>
              <a:buChar char="•"/>
            </a:pPr>
            <a:r>
              <a:rPr lang="en-US" b="1" dirty="0" smtClean="0"/>
              <a:t>In France, there is an important involvement of NRA in the final withdrawal decision, </a:t>
            </a:r>
            <a:r>
              <a:rPr lang="en-US" dirty="0" smtClean="0"/>
              <a:t>while CNMC proposes an automatic process performed by TSOs where NRA involvement is  only necessary in case of  conflict and for monitoring purposes. In any case, this aspect wouldn’t also affect the results of the mechanism application.   </a:t>
            </a:r>
          </a:p>
          <a:p>
            <a:pPr marL="361950" indent="-361950">
              <a:spcBef>
                <a:spcPts val="0"/>
              </a:spcBef>
              <a:spcAft>
                <a:spcPts val="600"/>
              </a:spcAft>
              <a:buFont typeface="Arial" pitchFamily="34" charset="0"/>
              <a:buChar char="•"/>
            </a:pPr>
            <a:r>
              <a:rPr lang="en-US" dirty="0" smtClean="0"/>
              <a:t>In any case, it will </a:t>
            </a:r>
            <a:r>
              <a:rPr lang="en-US" b="1" dirty="0" smtClean="0"/>
              <a:t>be necessary to monitor the impact of the application of this mechanism, in order to improve coordination</a:t>
            </a:r>
            <a:r>
              <a:rPr lang="en-US" dirty="0" smtClean="0"/>
              <a:t>.</a:t>
            </a:r>
            <a:r>
              <a:rPr lang="en-US" b="1" dirty="0" smtClean="0"/>
              <a:t> </a:t>
            </a:r>
          </a:p>
        </p:txBody>
      </p:sp>
      <p:sp>
        <p:nvSpPr>
          <p:cNvPr id="8" name="7 Rectángulo"/>
          <p:cNvSpPr/>
          <p:nvPr/>
        </p:nvSpPr>
        <p:spPr>
          <a:xfrm>
            <a:off x="395536" y="1412776"/>
            <a:ext cx="1915909" cy="369332"/>
          </a:xfrm>
          <a:prstGeom prst="rect">
            <a:avLst/>
          </a:prstGeom>
          <a:solidFill>
            <a:srgbClr val="264D74"/>
          </a:solidFill>
        </p:spPr>
        <p:txBody>
          <a:bodyPr wrap="none">
            <a:spAutoFit/>
          </a:bodyPr>
          <a:lstStyle/>
          <a:p>
            <a:r>
              <a:rPr lang="en-US" b="1" dirty="0" smtClean="0">
                <a:solidFill>
                  <a:schemeClr val="bg1"/>
                </a:solidFill>
              </a:rPr>
              <a:t>UIOLI long term</a:t>
            </a:r>
            <a:endParaRPr lang="es-ES" b="1" dirty="0">
              <a:solidFill>
                <a:schemeClr val="bg1"/>
              </a:solidFill>
            </a:endParaRPr>
          </a:p>
        </p:txBody>
      </p:sp>
    </p:spTree>
    <p:extLst>
      <p:ext uri="{BB962C8B-B14F-4D97-AF65-F5344CB8AC3E}">
        <p14:creationId xmlns:p14="http://schemas.microsoft.com/office/powerpoint/2010/main" xmlns="" val="2550750251"/>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2348880"/>
            <a:ext cx="8640960" cy="3908762"/>
          </a:xfrm>
          <a:prstGeom prst="rect">
            <a:avLst/>
          </a:prstGeom>
        </p:spPr>
        <p:txBody>
          <a:bodyPr wrap="square">
            <a:spAutoFit/>
          </a:bodyPr>
          <a:lstStyle/>
          <a:p>
            <a:pPr marL="361950" indent="-361950">
              <a:spcBef>
                <a:spcPts val="600"/>
              </a:spcBef>
              <a:spcAft>
                <a:spcPts val="600"/>
              </a:spcAft>
              <a:buFont typeface="Arial" pitchFamily="34" charset="0"/>
              <a:buChar char="•"/>
            </a:pPr>
            <a:r>
              <a:rPr lang="en-US" b="1" dirty="0" smtClean="0"/>
              <a:t>Implementation of LT UIOLI has involved minor adjustments included in CRE Deliberation </a:t>
            </a:r>
          </a:p>
          <a:p>
            <a:pPr marL="819150" lvl="1" indent="-361950">
              <a:spcBef>
                <a:spcPts val="600"/>
              </a:spcBef>
              <a:spcAft>
                <a:spcPts val="600"/>
              </a:spcAft>
              <a:buFont typeface="Arial" pitchFamily="34" charset="0"/>
              <a:buChar char="•"/>
            </a:pPr>
            <a:r>
              <a:rPr lang="en-US" dirty="0" smtClean="0"/>
              <a:t>The TSOs inform CRE </a:t>
            </a:r>
            <a:r>
              <a:rPr lang="en-US" dirty="0"/>
              <a:t>in case of systematic </a:t>
            </a:r>
            <a:r>
              <a:rPr lang="en-US" dirty="0" smtClean="0"/>
              <a:t>underutilization, and if c</a:t>
            </a:r>
            <a:r>
              <a:rPr lang="en-GB" dirty="0" err="1"/>
              <a:t>apacity</a:t>
            </a:r>
            <a:r>
              <a:rPr lang="en-GB" dirty="0"/>
              <a:t> has not been offered in the secondary </a:t>
            </a:r>
            <a:r>
              <a:rPr lang="en-GB" dirty="0" smtClean="0"/>
              <a:t>market </a:t>
            </a:r>
            <a:r>
              <a:rPr lang="en-GB" dirty="0"/>
              <a:t>under reasonable conditions, </a:t>
            </a:r>
            <a:r>
              <a:rPr lang="en-GB" dirty="0" smtClean="0"/>
              <a:t>and if no </a:t>
            </a:r>
            <a:r>
              <a:rPr lang="en-US" dirty="0" smtClean="0"/>
              <a:t>proper justification is provided by the network users. </a:t>
            </a:r>
            <a:endParaRPr lang="en-US" dirty="0"/>
          </a:p>
          <a:p>
            <a:pPr marL="819150" lvl="1" indent="-361950">
              <a:spcBef>
                <a:spcPts val="600"/>
              </a:spcBef>
              <a:spcAft>
                <a:spcPts val="600"/>
              </a:spcAft>
              <a:buFont typeface="Arial" pitchFamily="34" charset="0"/>
              <a:buChar char="•"/>
            </a:pPr>
            <a:r>
              <a:rPr lang="en-US" dirty="0" smtClean="0"/>
              <a:t>In case other users request firm capacity on the entry-exit point, the TSO analyses the congestion situation of the entry-exit point. </a:t>
            </a:r>
          </a:p>
          <a:p>
            <a:pPr marL="819150" lvl="1" indent="-361950">
              <a:spcBef>
                <a:spcPts val="600"/>
              </a:spcBef>
              <a:spcAft>
                <a:spcPts val="600"/>
              </a:spcAft>
              <a:buFont typeface="Arial" pitchFamily="34" charset="0"/>
              <a:buChar char="•"/>
            </a:pPr>
            <a:r>
              <a:rPr lang="en-US" b="1" dirty="0" smtClean="0"/>
              <a:t>The withdrawal is proposed by the TSO to CRE. </a:t>
            </a:r>
          </a:p>
          <a:p>
            <a:pPr marL="819150" lvl="1" indent="-361950">
              <a:spcBef>
                <a:spcPts val="600"/>
              </a:spcBef>
              <a:spcAft>
                <a:spcPts val="600"/>
              </a:spcAft>
              <a:buFont typeface="Arial" pitchFamily="34" charset="0"/>
              <a:buChar char="•"/>
            </a:pPr>
            <a:r>
              <a:rPr lang="en-US" b="1" dirty="0" smtClean="0"/>
              <a:t>The final decision is taken by CRE</a:t>
            </a:r>
            <a:r>
              <a:rPr lang="en-US" dirty="0" smtClean="0"/>
              <a:t>, after consultation/coordination of this withdrawal in case of bundled products with adjacent NRAs. </a:t>
            </a:r>
          </a:p>
          <a:p>
            <a:pPr marL="361950" indent="-361950">
              <a:spcBef>
                <a:spcPts val="600"/>
              </a:spcBef>
              <a:spcAft>
                <a:spcPts val="600"/>
              </a:spcAft>
              <a:buFont typeface="Arial" pitchFamily="34" charset="0"/>
              <a:buChar char="•"/>
            </a:pPr>
            <a:r>
              <a:rPr lang="en-US" b="1" dirty="0" smtClean="0"/>
              <a:t>TSOs regularly provide to CRE data on individual subscriptions and flows. </a:t>
            </a:r>
          </a:p>
        </p:txBody>
      </p:sp>
      <p:sp>
        <p:nvSpPr>
          <p:cNvPr id="8" name="7 Rectángulo"/>
          <p:cNvSpPr/>
          <p:nvPr/>
        </p:nvSpPr>
        <p:spPr>
          <a:xfrm>
            <a:off x="323528" y="1628800"/>
            <a:ext cx="3005951" cy="369332"/>
          </a:xfrm>
          <a:prstGeom prst="rect">
            <a:avLst/>
          </a:prstGeom>
          <a:solidFill>
            <a:srgbClr val="264D74"/>
          </a:solidFill>
        </p:spPr>
        <p:txBody>
          <a:bodyPr wrap="none">
            <a:spAutoFit/>
          </a:bodyPr>
          <a:lstStyle/>
          <a:p>
            <a:r>
              <a:rPr lang="en-US" b="1" dirty="0" smtClean="0">
                <a:solidFill>
                  <a:schemeClr val="bg1"/>
                </a:solidFill>
              </a:rPr>
              <a:t>UIOLI long term in France</a:t>
            </a:r>
            <a:endParaRPr lang="es-ES" b="1" dirty="0">
              <a:solidFill>
                <a:schemeClr val="bg1"/>
              </a:solidFill>
            </a:endParaRPr>
          </a:p>
        </p:txBody>
      </p:sp>
    </p:spTree>
    <p:extLst>
      <p:ext uri="{BB962C8B-B14F-4D97-AF65-F5344CB8AC3E}">
        <p14:creationId xmlns:p14="http://schemas.microsoft.com/office/powerpoint/2010/main" xmlns="" val="2550750251"/>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692696"/>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2046426"/>
            <a:ext cx="8712968" cy="4811574"/>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sz="1600" dirty="0" smtClean="0"/>
              <a:t>Every April, </a:t>
            </a:r>
            <a:r>
              <a:rPr lang="en-GB" sz="1600" b="1" dirty="0" smtClean="0"/>
              <a:t>TSOs will review the capacity utilization of </a:t>
            </a:r>
            <a:r>
              <a:rPr lang="en-GB" sz="1600" dirty="0" smtClean="0"/>
              <a:t>those users with </a:t>
            </a:r>
            <a:r>
              <a:rPr lang="en-GB" sz="1600" b="1" dirty="0" smtClean="0"/>
              <a:t>annual and quarterly products </a:t>
            </a:r>
            <a:r>
              <a:rPr lang="en-GB" sz="1600" dirty="0" smtClean="0"/>
              <a:t>when</a:t>
            </a:r>
            <a:r>
              <a:rPr lang="en-GB" sz="1600" b="1" dirty="0" smtClean="0"/>
              <a:t> </a:t>
            </a:r>
            <a:r>
              <a:rPr lang="en-GB" sz="1600" dirty="0" smtClean="0"/>
              <a:t>their contracted capacity </a:t>
            </a:r>
            <a:r>
              <a:rPr lang="en-GB" sz="1600" b="1" dirty="0" smtClean="0"/>
              <a:t>lasts more than one year. In two periods</a:t>
            </a:r>
            <a:r>
              <a:rPr lang="en-GB" sz="1600" dirty="0" smtClean="0"/>
              <a:t>: from 1 April to 30 Sept (previous year) and from 1 Oct in the previous year to 30 March in the current year.</a:t>
            </a:r>
          </a:p>
          <a:p>
            <a:pPr marL="361950" lvl="0" indent="-361950">
              <a:spcBef>
                <a:spcPts val="600"/>
              </a:spcBef>
              <a:spcAft>
                <a:spcPts val="0"/>
              </a:spcAft>
              <a:buFont typeface="Arial" pitchFamily="34" charset="0"/>
              <a:buChar char="•"/>
            </a:pPr>
            <a:r>
              <a:rPr lang="en-GB" sz="1600" dirty="0" smtClean="0"/>
              <a:t>There will be </a:t>
            </a:r>
            <a:r>
              <a:rPr lang="en-GB" sz="1600" b="1" dirty="0" smtClean="0"/>
              <a:t>systematic underutilization</a:t>
            </a:r>
            <a:r>
              <a:rPr lang="en-GB" sz="1600" dirty="0" smtClean="0"/>
              <a:t> </a:t>
            </a:r>
            <a:r>
              <a:rPr lang="en-GB" sz="1600" b="1" dirty="0" smtClean="0"/>
              <a:t>if one of the following happens</a:t>
            </a:r>
            <a:r>
              <a:rPr lang="en-GB" sz="1600" dirty="0" smtClean="0"/>
              <a:t>:</a:t>
            </a:r>
          </a:p>
          <a:p>
            <a:pPr marL="895350" lvl="0" indent="-361950">
              <a:spcBef>
                <a:spcPts val="300"/>
              </a:spcBef>
              <a:spcAft>
                <a:spcPts val="300"/>
              </a:spcAft>
              <a:buFont typeface="Wingdings" pitchFamily="2" charset="2"/>
              <a:buChar char="Ø"/>
            </a:pPr>
            <a:r>
              <a:rPr lang="en-GB" sz="1400" dirty="0" smtClean="0"/>
              <a:t>In the both periods the utilization level is under 80%</a:t>
            </a:r>
          </a:p>
          <a:p>
            <a:pPr marL="895350" indent="-361950">
              <a:spcBef>
                <a:spcPts val="300"/>
              </a:spcBef>
              <a:spcAft>
                <a:spcPts val="300"/>
              </a:spcAft>
              <a:buFont typeface="Wingdings" pitchFamily="2" charset="2"/>
              <a:buChar char="Ø"/>
            </a:pPr>
            <a:r>
              <a:rPr lang="en-GB" sz="1400" dirty="0" smtClean="0"/>
              <a:t>In both periods there are, at least, 60 days when the user firstly nominates above 80% of the contracted capacity, and later </a:t>
            </a:r>
            <a:r>
              <a:rPr lang="en-GB" sz="1400" dirty="0" err="1" smtClean="0"/>
              <a:t>renominates</a:t>
            </a:r>
            <a:r>
              <a:rPr lang="en-GB" sz="1400" dirty="0" smtClean="0"/>
              <a:t> half or less than its initial nomination </a:t>
            </a:r>
          </a:p>
          <a:p>
            <a:pPr marL="361950" lvl="0" indent="-361950">
              <a:spcBef>
                <a:spcPts val="800"/>
              </a:spcBef>
              <a:spcAft>
                <a:spcPts val="800"/>
              </a:spcAft>
              <a:buFont typeface="Arial" pitchFamily="34" charset="0"/>
              <a:buChar char="•"/>
            </a:pPr>
            <a:r>
              <a:rPr lang="en-GB" sz="1600" b="1" dirty="0" smtClean="0"/>
              <a:t>TSOs will check if unused capacity has been offered in the secondary market under reasonable conditions-</a:t>
            </a:r>
            <a:r>
              <a:rPr lang="en-GB" sz="1600" dirty="0" smtClean="0"/>
              <a:t> the user has offered the capacity </a:t>
            </a:r>
            <a:r>
              <a:rPr lang="en-GB" sz="1600" b="1" dirty="0" smtClean="0"/>
              <a:t>at a price equal to or lower than the maximum between: price paid by the user and the reserve price at the moment the user offers the capacity </a:t>
            </a:r>
            <a:r>
              <a:rPr lang="en-GB" sz="1600" dirty="0" smtClean="0"/>
              <a:t>in the secondary market.</a:t>
            </a:r>
          </a:p>
          <a:p>
            <a:pPr marL="361950" lvl="0" indent="-361950">
              <a:spcBef>
                <a:spcPts val="800"/>
              </a:spcBef>
              <a:spcAft>
                <a:spcPts val="800"/>
              </a:spcAft>
              <a:buFont typeface="Arial" pitchFamily="34" charset="0"/>
              <a:buChar char="•"/>
            </a:pPr>
            <a:r>
              <a:rPr lang="en-GB" sz="1600" dirty="0" smtClean="0"/>
              <a:t>If there is capacity underutilization and capacity has not been offered in the secondary market under reasonable conditions, </a:t>
            </a:r>
            <a:r>
              <a:rPr lang="en-GB" sz="1600" b="1" dirty="0" smtClean="0"/>
              <a:t>the TSO will withdraw user’s capacity. </a:t>
            </a:r>
            <a:endParaRPr lang="en-GB" sz="1600" dirty="0" smtClean="0"/>
          </a:p>
          <a:p>
            <a:pPr marL="361950" lvl="0" indent="-361950">
              <a:spcBef>
                <a:spcPts val="1200"/>
              </a:spcBef>
              <a:spcAft>
                <a:spcPts val="1200"/>
              </a:spcAft>
              <a:buFont typeface="Arial" pitchFamily="34" charset="0"/>
              <a:buChar char="•"/>
            </a:pPr>
            <a:r>
              <a:rPr lang="en-GB" sz="1600" b="1" dirty="0" smtClean="0"/>
              <a:t>Capacity will be withdrawn during the following gas year </a:t>
            </a:r>
            <a:r>
              <a:rPr lang="en-GB" sz="1600" dirty="0" smtClean="0"/>
              <a:t>and </a:t>
            </a:r>
            <a:r>
              <a:rPr lang="en-GB" sz="1600" dirty="0" smtClean="0">
                <a:solidFill>
                  <a:srgbClr val="000000"/>
                </a:solidFill>
              </a:rPr>
              <a:t>offered firstly in the quarterly auction and afterwards in the monthly auctions</a:t>
            </a:r>
            <a:r>
              <a:rPr lang="en-GB" sz="1600" b="1" dirty="0" smtClean="0">
                <a:solidFill>
                  <a:srgbClr val="000000"/>
                </a:solidFill>
              </a:rPr>
              <a:t>. </a:t>
            </a:r>
            <a:endParaRPr lang="en-GB" sz="1600" dirty="0" smtClean="0"/>
          </a:p>
        </p:txBody>
      </p:sp>
      <p:sp>
        <p:nvSpPr>
          <p:cNvPr id="12" name="11 Rectángulo"/>
          <p:cNvSpPr/>
          <p:nvPr/>
        </p:nvSpPr>
        <p:spPr>
          <a:xfrm>
            <a:off x="323528" y="1484784"/>
            <a:ext cx="3159839" cy="369332"/>
          </a:xfrm>
          <a:prstGeom prst="rect">
            <a:avLst/>
          </a:prstGeom>
          <a:solidFill>
            <a:srgbClr val="264D74"/>
          </a:solidFill>
        </p:spPr>
        <p:txBody>
          <a:bodyPr wrap="none">
            <a:spAutoFit/>
          </a:bodyPr>
          <a:lstStyle/>
          <a:p>
            <a:r>
              <a:rPr lang="en-US" b="1" dirty="0" smtClean="0">
                <a:solidFill>
                  <a:schemeClr val="bg1"/>
                </a:solidFill>
              </a:rPr>
              <a:t>UIOLI long term in Spain (i)</a:t>
            </a:r>
            <a:endParaRPr lang="es-E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graphicFrame>
        <p:nvGraphicFramePr>
          <p:cNvPr id="3" name="2 Tabla"/>
          <p:cNvGraphicFramePr>
            <a:graphicFrameLocks noGrp="1"/>
          </p:cNvGraphicFramePr>
          <p:nvPr/>
        </p:nvGraphicFramePr>
        <p:xfrm>
          <a:off x="179512" y="4293096"/>
          <a:ext cx="8568954" cy="2418607"/>
        </p:xfrm>
        <a:graphic>
          <a:graphicData uri="http://schemas.openxmlformats.org/drawingml/2006/table">
            <a:tbl>
              <a:tblPr firstRow="1" bandRow="1">
                <a:tableStyleId>{5C22544A-7EE6-4342-B048-85BDC9FD1C3A}</a:tableStyleId>
              </a:tblPr>
              <a:tblGrid>
                <a:gridCol w="4570109"/>
                <a:gridCol w="1362244"/>
                <a:gridCol w="1256854"/>
                <a:gridCol w="1379747"/>
              </a:tblGrid>
              <a:tr h="362983">
                <a:tc>
                  <a:txBody>
                    <a:bodyPr/>
                    <a:lstStyle/>
                    <a:p>
                      <a:pPr algn="ctr"/>
                      <a:r>
                        <a:rPr lang="es-ES" sz="1400" b="1" kern="1200" baseline="0" dirty="0" err="1" smtClean="0">
                          <a:solidFill>
                            <a:schemeClr val="accent6"/>
                          </a:solidFill>
                          <a:latin typeface="+mj-lt"/>
                          <a:ea typeface="+mn-ea"/>
                          <a:cs typeface="+mn-cs"/>
                        </a:rPr>
                        <a:t>Area</a:t>
                      </a:r>
                      <a:r>
                        <a:rPr lang="es-ES" sz="1400" b="1" kern="1200" baseline="0" dirty="0" smtClean="0">
                          <a:solidFill>
                            <a:schemeClr val="accent6"/>
                          </a:solidFill>
                          <a:latin typeface="+mj-lt"/>
                          <a:ea typeface="+mn-ea"/>
                          <a:cs typeface="+mn-cs"/>
                        </a:rPr>
                        <a:t> of </a:t>
                      </a:r>
                      <a:r>
                        <a:rPr lang="es-ES" sz="1400" b="1" kern="1200" baseline="0" dirty="0" err="1" smtClean="0">
                          <a:solidFill>
                            <a:schemeClr val="accent6"/>
                          </a:solidFill>
                          <a:latin typeface="+mj-lt"/>
                          <a:ea typeface="+mn-ea"/>
                          <a:cs typeface="+mn-cs"/>
                        </a:rPr>
                        <a:t>work</a:t>
                      </a:r>
                      <a:r>
                        <a:rPr lang="es-ES" sz="1400" b="1" kern="1200" baseline="0" dirty="0" smtClean="0">
                          <a:solidFill>
                            <a:schemeClr val="accent6"/>
                          </a:solidFill>
                          <a:latin typeface="+mj-lt"/>
                          <a:ea typeface="+mn-ea"/>
                          <a:cs typeface="+mn-cs"/>
                        </a:rPr>
                        <a:t> </a:t>
                      </a:r>
                    </a:p>
                  </a:txBody>
                  <a:tcPr/>
                </a:tc>
                <a:tc>
                  <a:txBody>
                    <a:bodyPr/>
                    <a:lstStyle/>
                    <a:p>
                      <a:pPr algn="ctr"/>
                      <a:r>
                        <a:rPr lang="es-ES" sz="1400" b="1" baseline="0" dirty="0" err="1" smtClean="0">
                          <a:solidFill>
                            <a:schemeClr val="accent6"/>
                          </a:solidFill>
                          <a:latin typeface="+mj-lt"/>
                        </a:rPr>
                        <a:t>Responsible</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Starting</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Deadline</a:t>
                      </a:r>
                      <a:endParaRPr lang="es-ES" sz="1400" kern="1200" dirty="0" smtClean="0">
                        <a:solidFill>
                          <a:schemeClr val="accent6"/>
                        </a:solidFill>
                        <a:latin typeface="+mj-lt"/>
                        <a:ea typeface="+mn-ea"/>
                        <a:cs typeface="Arial" charset="0"/>
                      </a:endParaRPr>
                    </a:p>
                  </a:txBody>
                  <a:tcPr/>
                </a:tc>
              </a:tr>
              <a:tr h="566850">
                <a:tc>
                  <a:txBody>
                    <a:bodyPr/>
                    <a:lstStyle/>
                    <a:p>
                      <a:pPr marL="201930" algn="just">
                        <a:lnSpc>
                          <a:spcPct val="115000"/>
                        </a:lnSpc>
                        <a:spcAft>
                          <a:spcPts val="0"/>
                        </a:spcAft>
                      </a:pPr>
                      <a:r>
                        <a:rPr lang="en-GB" sz="1400" dirty="0" smtClean="0">
                          <a:latin typeface="Arial"/>
                          <a:ea typeface="Times New Roman"/>
                          <a:cs typeface="Arial"/>
                        </a:rPr>
                        <a:t>OSP </a:t>
                      </a:r>
                      <a:r>
                        <a:rPr lang="en-GB" sz="1400" dirty="0">
                          <a:latin typeface="Arial"/>
                          <a:ea typeface="Times New Roman"/>
                          <a:cs typeface="Arial"/>
                        </a:rPr>
                        <a:t>France-Spain: annual allocation of short-term capacities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Nov. (yearly)</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Dec. (yearly)</a:t>
                      </a:r>
                      <a:endParaRPr lang="es-ES" sz="1400" dirty="0">
                        <a:latin typeface="Arial"/>
                        <a:ea typeface="Times New Roman"/>
                        <a:cs typeface="Times New Roman"/>
                      </a:endParaRPr>
                    </a:p>
                  </a:txBody>
                  <a:tcPr marL="68580" marR="68580" marT="0" marB="0" anchor="ctr"/>
                </a:tc>
              </a:tr>
              <a:tr h="582335">
                <a:tc>
                  <a:txBody>
                    <a:bodyPr/>
                    <a:lstStyle/>
                    <a:p>
                      <a:pPr marL="201930" algn="just">
                        <a:lnSpc>
                          <a:spcPct val="115000"/>
                        </a:lnSpc>
                        <a:spcAft>
                          <a:spcPts val="0"/>
                        </a:spcAft>
                      </a:pPr>
                      <a:r>
                        <a:rPr lang="en-GB" sz="1200" b="0" dirty="0" smtClean="0">
                          <a:latin typeface="Arial"/>
                          <a:ea typeface="Times New Roman"/>
                          <a:cs typeface="Arial"/>
                        </a:rPr>
                        <a:t>CAM </a:t>
                      </a:r>
                      <a:r>
                        <a:rPr lang="en-GB" sz="1200" b="0" dirty="0">
                          <a:latin typeface="Arial"/>
                          <a:ea typeface="Times New Roman"/>
                          <a:cs typeface="Arial"/>
                        </a:rPr>
                        <a:t>harmonisation proposal </a:t>
                      </a:r>
                      <a:r>
                        <a:rPr lang="en-GB" sz="1200" b="0" dirty="0" smtClean="0">
                          <a:latin typeface="Arial"/>
                          <a:ea typeface="Times New Roman"/>
                          <a:cs typeface="Arial"/>
                        </a:rPr>
                        <a:t>PT-SP</a:t>
                      </a:r>
                      <a:endParaRPr lang="es-ES" sz="1200" b="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b="0" dirty="0">
                          <a:latin typeface="Arial"/>
                          <a:ea typeface="Times New Roman"/>
                          <a:cs typeface="Arial"/>
                        </a:rPr>
                        <a:t>NRAs-TSOs</a:t>
                      </a:r>
                      <a:endParaRPr lang="es-ES" sz="1200" b="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b="0" dirty="0">
                          <a:latin typeface="Arial"/>
                          <a:ea typeface="Times New Roman"/>
                          <a:cs typeface="Arial"/>
                        </a:rPr>
                        <a:t>Jan. 2011</a:t>
                      </a:r>
                      <a:endParaRPr lang="es-ES" sz="1200" b="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b="0" dirty="0">
                          <a:latin typeface="Arial"/>
                          <a:ea typeface="Times New Roman"/>
                          <a:cs typeface="Arial"/>
                        </a:rPr>
                        <a:t>Jun. 2012 (COMPLETED)</a:t>
                      </a:r>
                      <a:endParaRPr lang="es-ES" sz="1200" b="0" dirty="0">
                        <a:latin typeface="Arial"/>
                        <a:ea typeface="Times New Roman"/>
                        <a:cs typeface="Times New Roman"/>
                      </a:endParaRPr>
                    </a:p>
                  </a:txBody>
                  <a:tcPr marL="68580" marR="68580" marT="0" marB="0" anchor="ctr"/>
                </a:tc>
              </a:tr>
              <a:tr h="415711">
                <a:tc>
                  <a:txBody>
                    <a:bodyPr/>
                    <a:lstStyle/>
                    <a:p>
                      <a:pPr marL="201930" algn="just">
                        <a:lnSpc>
                          <a:spcPct val="115000"/>
                        </a:lnSpc>
                        <a:spcAft>
                          <a:spcPts val="0"/>
                        </a:spcAft>
                      </a:pPr>
                      <a:r>
                        <a:rPr lang="en-GB" sz="1400" dirty="0" smtClean="0">
                          <a:latin typeface="Arial"/>
                          <a:ea typeface="Times New Roman"/>
                          <a:cs typeface="Arial"/>
                        </a:rPr>
                        <a:t>CAM </a:t>
                      </a:r>
                      <a:r>
                        <a:rPr lang="en-GB" sz="1400" dirty="0">
                          <a:latin typeface="Arial"/>
                          <a:ea typeface="Times New Roman"/>
                          <a:cs typeface="Arial"/>
                        </a:rPr>
                        <a:t>harmonisation proposal in the whole region</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NRAs-TSOs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2013</a:t>
                      </a:r>
                      <a:endParaRPr lang="es-ES" sz="1400">
                        <a:latin typeface="Arial"/>
                        <a:ea typeface="Times New Roman"/>
                        <a:cs typeface="Times New Roman"/>
                      </a:endParaRPr>
                    </a:p>
                  </a:txBody>
                  <a:tcPr marL="68580" marR="68580" marT="0" marB="0" anchor="ctr"/>
                </a:tc>
              </a:tr>
              <a:tr h="469894">
                <a:tc>
                  <a:txBody>
                    <a:bodyPr/>
                    <a:lstStyle/>
                    <a:p>
                      <a:pPr marL="201930" algn="just">
                        <a:lnSpc>
                          <a:spcPct val="115000"/>
                        </a:lnSpc>
                        <a:spcAft>
                          <a:spcPts val="0"/>
                        </a:spcAft>
                      </a:pPr>
                      <a:r>
                        <a:rPr lang="en-GB" sz="1400" dirty="0" smtClean="0">
                          <a:latin typeface="Arial"/>
                          <a:ea typeface="Times New Roman"/>
                          <a:cs typeface="Arial"/>
                        </a:rPr>
                        <a:t>Set </a:t>
                      </a:r>
                      <a:r>
                        <a:rPr lang="en-GB" sz="1400" dirty="0">
                          <a:latin typeface="Arial"/>
                          <a:ea typeface="Times New Roman"/>
                          <a:cs typeface="Arial"/>
                        </a:rPr>
                        <a:t>up a common TSO Allocation Platform: Roadmap and Implementation</a:t>
                      </a:r>
                      <a:endParaRPr lang="es-ES" sz="1400" dirty="0">
                        <a:latin typeface="Arial"/>
                        <a:ea typeface="Times New Roman"/>
                        <a:cs typeface="Times New Roman"/>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TSOs</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Jul. 2012</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Dec. 2014</a:t>
                      </a:r>
                      <a:endParaRPr lang="es-ES" sz="1400" kern="1200" dirty="0">
                        <a:solidFill>
                          <a:schemeClr val="dk1"/>
                        </a:solidFill>
                        <a:latin typeface="Arial"/>
                        <a:ea typeface="Times New Roman"/>
                        <a:cs typeface="Arial"/>
                      </a:endParaRPr>
                    </a:p>
                  </a:txBody>
                  <a:tcPr marL="68580" marR="68580" marT="0" marB="0" anchor="ctr"/>
                </a:tc>
              </a:tr>
            </a:tbl>
          </a:graphicData>
        </a:graphic>
      </p:graphicFrame>
      <p:sp>
        <p:nvSpPr>
          <p:cNvPr id="4" name="3 Rectángulo"/>
          <p:cNvSpPr/>
          <p:nvPr/>
        </p:nvSpPr>
        <p:spPr>
          <a:xfrm>
            <a:off x="467544" y="1412777"/>
            <a:ext cx="8352928" cy="2866426"/>
          </a:xfrm>
          <a:prstGeom prst="rect">
            <a:avLst/>
          </a:prstGeom>
        </p:spPr>
        <p:txBody>
          <a:bodyPr wrap="square">
            <a:spAutoFit/>
          </a:bodyPr>
          <a:lstStyle/>
          <a:p>
            <a:pPr marL="355600" lvl="1" indent="-263525">
              <a:lnSpc>
                <a:spcPct val="120000"/>
              </a:lnSpc>
              <a:spcBef>
                <a:spcPts val="600"/>
              </a:spcBef>
              <a:spcAft>
                <a:spcPts val="200"/>
              </a:spcAft>
            </a:pPr>
            <a:r>
              <a:rPr lang="en-US" sz="1600" dirty="0" smtClean="0"/>
              <a:t>II.1. </a:t>
            </a:r>
            <a:r>
              <a:rPr lang="en-GB" sz="1600" dirty="0" smtClean="0"/>
              <a:t>Results of the last auction between Portugal and Spain (for information by TSOs)</a:t>
            </a:r>
            <a:endParaRPr lang="es-ES" sz="1600" dirty="0" smtClean="0"/>
          </a:p>
          <a:p>
            <a:pPr marL="355600" lvl="1" indent="-263525">
              <a:lnSpc>
                <a:spcPct val="120000"/>
              </a:lnSpc>
              <a:spcBef>
                <a:spcPts val="600"/>
              </a:spcBef>
              <a:spcAft>
                <a:spcPts val="200"/>
              </a:spcAft>
            </a:pPr>
            <a:r>
              <a:rPr lang="en-US" sz="1600" dirty="0" smtClean="0"/>
              <a:t>II.2. </a:t>
            </a:r>
            <a:r>
              <a:rPr lang="en-GB" sz="1600" dirty="0" smtClean="0"/>
              <a:t>Status of CAM Roadmap in SGRI Latest agreements on the CAM for 2014 (for information by Regulators)</a:t>
            </a:r>
            <a:endParaRPr lang="es-ES" sz="1600" dirty="0" smtClean="0"/>
          </a:p>
          <a:p>
            <a:pPr marL="355600" lvl="1" indent="-263525">
              <a:lnSpc>
                <a:spcPct val="120000"/>
              </a:lnSpc>
              <a:spcBef>
                <a:spcPts val="600"/>
              </a:spcBef>
              <a:spcAft>
                <a:spcPts val="200"/>
              </a:spcAft>
            </a:pPr>
            <a:r>
              <a:rPr lang="en-US" sz="1600" dirty="0" smtClean="0"/>
              <a:t>II.3. </a:t>
            </a:r>
            <a:r>
              <a:rPr lang="en-GB" sz="1600" dirty="0" smtClean="0"/>
              <a:t>Update information on PRISMA: shippers’ requirements and IT implementation in the SGRI (for information by TSOs)</a:t>
            </a:r>
            <a:endParaRPr lang="es-ES" sz="1600" dirty="0" smtClean="0"/>
          </a:p>
          <a:p>
            <a:pPr marL="355600" lvl="1" indent="-263525">
              <a:lnSpc>
                <a:spcPct val="120000"/>
              </a:lnSpc>
              <a:spcBef>
                <a:spcPts val="600"/>
              </a:spcBef>
              <a:spcAft>
                <a:spcPts val="200"/>
              </a:spcAft>
            </a:pPr>
            <a:r>
              <a:rPr lang="en-US" sz="1600" dirty="0" smtClean="0"/>
              <a:t>II.4. </a:t>
            </a:r>
            <a:r>
              <a:rPr lang="en-GB" sz="1600" dirty="0" smtClean="0"/>
              <a:t>Allocation of capacity in Portugal under the new regulation (for information by NRAs)</a:t>
            </a:r>
          </a:p>
          <a:p>
            <a:pPr marL="355600" lvl="1" indent="-263525">
              <a:lnSpc>
                <a:spcPct val="120000"/>
              </a:lnSpc>
              <a:spcBef>
                <a:spcPts val="600"/>
              </a:spcBef>
              <a:spcAft>
                <a:spcPts val="200"/>
              </a:spcAft>
            </a:pPr>
            <a:r>
              <a:rPr lang="en-US" sz="1600" dirty="0" smtClean="0"/>
              <a:t>II.5. </a:t>
            </a:r>
            <a:r>
              <a:rPr lang="en-GB" sz="1600" dirty="0" smtClean="0"/>
              <a:t>Next steps and calendar: information release, training sessions, relevant regulation, etc. (for discussion)</a:t>
            </a:r>
            <a:endParaRPr lang="en-US" sz="1600" dirty="0" smtClean="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323528" y="2132856"/>
            <a:ext cx="8533456" cy="4462760"/>
          </a:xfrm>
          <a:prstGeom prst="rect">
            <a:avLst/>
          </a:prstGeom>
        </p:spPr>
        <p:txBody>
          <a:bodyPr wrap="square">
            <a:spAutoFit/>
          </a:bodyPr>
          <a:lstStyle/>
          <a:p>
            <a:pPr marL="361950" lvl="0" indent="-276225">
              <a:spcBef>
                <a:spcPts val="600"/>
              </a:spcBef>
              <a:spcAft>
                <a:spcPts val="600"/>
              </a:spcAft>
              <a:buFont typeface="Arial" pitchFamily="34" charset="0"/>
              <a:buChar char="•"/>
              <a:tabLst>
                <a:tab pos="361950" algn="l"/>
              </a:tabLst>
            </a:pPr>
            <a:r>
              <a:rPr lang="en-GB" b="1" dirty="0" smtClean="0"/>
              <a:t>Withdrawn capacity will be reallocated</a:t>
            </a:r>
            <a:r>
              <a:rPr lang="en-GB" dirty="0" smtClean="0"/>
              <a:t> in the allocation process </a:t>
            </a:r>
            <a:r>
              <a:rPr lang="en-GB" b="1" dirty="0" smtClean="0"/>
              <a:t>after all the available </a:t>
            </a:r>
            <a:r>
              <a:rPr lang="en-GB" dirty="0" smtClean="0"/>
              <a:t>technical capacity and the </a:t>
            </a:r>
            <a:r>
              <a:rPr lang="en-GB" b="1" dirty="0" smtClean="0"/>
              <a:t>surrendered </a:t>
            </a:r>
            <a:r>
              <a:rPr lang="en-GB" dirty="0" smtClean="0"/>
              <a:t>capacity have been allocated.</a:t>
            </a:r>
          </a:p>
          <a:p>
            <a:pPr marL="361950" lvl="0" indent="-276225">
              <a:spcBef>
                <a:spcPts val="600"/>
              </a:spcBef>
              <a:spcAft>
                <a:spcPts val="600"/>
              </a:spcAft>
              <a:buFont typeface="Arial" pitchFamily="34" charset="0"/>
              <a:buChar char="•"/>
              <a:tabLst>
                <a:tab pos="361950" algn="l"/>
              </a:tabLst>
            </a:pPr>
            <a:r>
              <a:rPr lang="en-GB" dirty="0" smtClean="0"/>
              <a:t>When in the allocation process demanded capacity is lower than withdrawn capacity, a pro-rata mechanism will be applied. </a:t>
            </a:r>
          </a:p>
          <a:p>
            <a:pPr marL="361950" indent="-276225">
              <a:spcBef>
                <a:spcPts val="600"/>
              </a:spcBef>
              <a:spcAft>
                <a:spcPts val="600"/>
              </a:spcAft>
              <a:buFont typeface="Arial" pitchFamily="34" charset="0"/>
              <a:buChar char="•"/>
              <a:tabLst>
                <a:tab pos="361950" algn="l"/>
              </a:tabLst>
            </a:pPr>
            <a:r>
              <a:rPr lang="en-GB" dirty="0" smtClean="0"/>
              <a:t>When the </a:t>
            </a:r>
            <a:r>
              <a:rPr lang="en-GB" b="1" dirty="0" smtClean="0"/>
              <a:t>capacity reallocation involves a price lower than the original, the primary capacity holder will cover the difference</a:t>
            </a:r>
            <a:r>
              <a:rPr lang="en-GB" dirty="0" smtClean="0"/>
              <a:t>. </a:t>
            </a:r>
          </a:p>
          <a:p>
            <a:pPr marL="361950" indent="-276225">
              <a:spcBef>
                <a:spcPts val="1200"/>
              </a:spcBef>
              <a:spcAft>
                <a:spcPts val="600"/>
              </a:spcAft>
              <a:buFont typeface="Arial" pitchFamily="34" charset="0"/>
              <a:buChar char="•"/>
              <a:tabLst>
                <a:tab pos="361950" algn="l"/>
              </a:tabLst>
            </a:pPr>
            <a:r>
              <a:rPr lang="en-GB" b="1" dirty="0" smtClean="0"/>
              <a:t>Primary holders retain rights and obligations till the withdrawn capacity is allocated.</a:t>
            </a:r>
          </a:p>
          <a:p>
            <a:pPr marL="361950" lvl="0" indent="-276225">
              <a:spcBef>
                <a:spcPts val="1200"/>
              </a:spcBef>
              <a:spcAft>
                <a:spcPts val="600"/>
              </a:spcAft>
              <a:buFont typeface="Arial" pitchFamily="34" charset="0"/>
              <a:buChar char="•"/>
              <a:tabLst>
                <a:tab pos="361950" algn="l"/>
              </a:tabLst>
            </a:pPr>
            <a:r>
              <a:rPr lang="en-GB" dirty="0" smtClean="0"/>
              <a:t>In order for TSOs to offer withdrawn capacity in the ordinary allocation processes, </a:t>
            </a:r>
            <a:r>
              <a:rPr lang="en-GB" b="1" dirty="0" smtClean="0"/>
              <a:t>withdrawn capacity won’t be offered in the secondary market in the periods</a:t>
            </a:r>
            <a:r>
              <a:rPr lang="en-GB" dirty="0" smtClean="0"/>
              <a:t>: 15 days before the auction for quarterly products </a:t>
            </a:r>
            <a:r>
              <a:rPr lang="en-GB" smtClean="0"/>
              <a:t>and 10 </a:t>
            </a:r>
            <a:r>
              <a:rPr lang="en-GB" dirty="0" smtClean="0"/>
              <a:t>days before the monthly </a:t>
            </a:r>
            <a:r>
              <a:rPr lang="en-GB" smtClean="0"/>
              <a:t>products auction.</a:t>
            </a:r>
            <a:r>
              <a:rPr lang="en-GB" dirty="0" smtClean="0"/>
              <a:t>	</a:t>
            </a:r>
          </a:p>
        </p:txBody>
      </p:sp>
      <p:sp>
        <p:nvSpPr>
          <p:cNvPr id="7" name="6 Rectángulo"/>
          <p:cNvSpPr/>
          <p:nvPr/>
        </p:nvSpPr>
        <p:spPr>
          <a:xfrm>
            <a:off x="395536" y="1628800"/>
            <a:ext cx="3223959" cy="369332"/>
          </a:xfrm>
          <a:prstGeom prst="rect">
            <a:avLst/>
          </a:prstGeom>
          <a:solidFill>
            <a:srgbClr val="264D74"/>
          </a:solidFill>
        </p:spPr>
        <p:txBody>
          <a:bodyPr wrap="none">
            <a:spAutoFit/>
          </a:bodyPr>
          <a:lstStyle/>
          <a:p>
            <a:r>
              <a:rPr lang="en-US" b="1" dirty="0" smtClean="0">
                <a:solidFill>
                  <a:schemeClr val="bg1"/>
                </a:solidFill>
              </a:rPr>
              <a:t>UIOLI long term in Spain (ii)</a:t>
            </a:r>
            <a:endParaRPr lang="es-E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8712968" cy="49475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III.2. </a:t>
            </a:r>
            <a:r>
              <a:rPr lang="en-GB" sz="2400" dirty="0" smtClean="0"/>
              <a:t>Next steps and calendar</a:t>
            </a:r>
            <a:endParaRPr lang="en-US" sz="2400" dirty="0" smtClean="0">
              <a:solidFill>
                <a:srgbClr val="FF0000"/>
              </a:solidFill>
            </a:endParaRPr>
          </a:p>
        </p:txBody>
      </p:sp>
      <p:sp>
        <p:nvSpPr>
          <p:cNvPr id="6" name="3 Rectángulo"/>
          <p:cNvSpPr>
            <a:spLocks noChangeArrowheads="1"/>
          </p:cNvSpPr>
          <p:nvPr/>
        </p:nvSpPr>
        <p:spPr bwMode="auto">
          <a:xfrm>
            <a:off x="123503" y="70755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755576" y="764704"/>
            <a:ext cx="8001000" cy="461665"/>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400" dirty="0" smtClean="0">
                <a:solidFill>
                  <a:srgbClr val="264D74"/>
                </a:solidFill>
              </a:rPr>
              <a:t>IV. </a:t>
            </a:r>
            <a:r>
              <a:rPr lang="en-GB" sz="2400" dirty="0" smtClean="0"/>
              <a:t>Developing hub-to-hub trading in the South region</a:t>
            </a:r>
            <a:endParaRPr lang="en-US" sz="2400" dirty="0">
              <a:solidFill>
                <a:srgbClr val="FF0000"/>
              </a:solidFill>
            </a:endParaRPr>
          </a:p>
        </p:txBody>
      </p:sp>
      <p:sp>
        <p:nvSpPr>
          <p:cNvPr id="5" name="4 Rectángulo"/>
          <p:cNvSpPr>
            <a:spLocks noChangeArrowheads="1"/>
          </p:cNvSpPr>
          <p:nvPr/>
        </p:nvSpPr>
        <p:spPr bwMode="auto">
          <a:xfrm>
            <a:off x="395536" y="1988840"/>
            <a:ext cx="7819232" cy="794064"/>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dirty="0" smtClean="0"/>
              <a:t>IV.1. </a:t>
            </a:r>
            <a:r>
              <a:rPr lang="en-GB" dirty="0" smtClean="0"/>
              <a:t>Iberian Gas Hub: study on models for integration of the Spanish and Portuguese gas markets</a:t>
            </a:r>
            <a:endParaRPr lang="en-US" sz="2000" dirty="0" smtClean="0"/>
          </a:p>
        </p:txBody>
      </p:sp>
      <p:graphicFrame>
        <p:nvGraphicFramePr>
          <p:cNvPr id="6" name="5 Tabla"/>
          <p:cNvGraphicFramePr>
            <a:graphicFrameLocks noGrp="1"/>
          </p:cNvGraphicFramePr>
          <p:nvPr/>
        </p:nvGraphicFramePr>
        <p:xfrm>
          <a:off x="251520" y="3645024"/>
          <a:ext cx="8572560" cy="1645920"/>
        </p:xfrm>
        <a:graphic>
          <a:graphicData uri="http://schemas.openxmlformats.org/drawingml/2006/table">
            <a:tbl>
              <a:tblPr firstRow="1" bandRow="1">
                <a:tableStyleId>{5C22544A-7EE6-4342-B048-85BDC9FD1C3A}</a:tableStyleId>
              </a:tblPr>
              <a:tblGrid>
                <a:gridCol w="4392488"/>
                <a:gridCol w="1656184"/>
                <a:gridCol w="1224136"/>
                <a:gridCol w="1299752"/>
              </a:tblGrid>
              <a:tr h="26415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455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Hub development</a:t>
                      </a:r>
                    </a:p>
                  </a:txBody>
                  <a:tcPr/>
                </a:tc>
                <a:tc>
                  <a:txBody>
                    <a:bodyPr/>
                    <a:lstStyle/>
                    <a:p>
                      <a:pPr algn="ctr"/>
                      <a:r>
                        <a:rPr lang="nl-NL" sz="1800" kern="1200" dirty="0" smtClean="0">
                          <a:solidFill>
                            <a:schemeClr val="dk1"/>
                          </a:solidFill>
                          <a:latin typeface="+mn-lt"/>
                          <a:ea typeface="+mn-ea"/>
                          <a:cs typeface="+mn-cs"/>
                        </a:rPr>
                        <a:t>NRAs-TSOs-stakeholders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Jan.2013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Dec. 2013</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r h="455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Hub-to-hub</a:t>
                      </a:r>
                      <a:r>
                        <a:rPr lang="en-US" sz="1800" kern="1200" baseline="0" dirty="0" smtClean="0">
                          <a:solidFill>
                            <a:srgbClr val="264D74"/>
                          </a:solidFill>
                          <a:latin typeface="Arial" charset="0"/>
                          <a:ea typeface="+mn-ea"/>
                          <a:cs typeface="Arial" charset="0"/>
                        </a:rPr>
                        <a:t> gas trading in the region</a:t>
                      </a:r>
                      <a:endParaRPr lang="en-U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NRAs-TSOs-stakeholders</a:t>
                      </a:r>
                      <a:endParaRPr lang="es-ES" sz="1800" kern="1200" dirty="0" smtClean="0">
                        <a:solidFill>
                          <a:srgbClr val="264D74"/>
                        </a:solidFill>
                        <a:latin typeface="Arial" charset="0"/>
                        <a:ea typeface="+mn-ea"/>
                        <a:cs typeface="Arial" charset="0"/>
                      </a:endParaRPr>
                    </a:p>
                  </a:txBody>
                  <a:tcPr/>
                </a:tc>
                <a:tc>
                  <a:txBody>
                    <a:bodyPr/>
                    <a:lstStyle/>
                    <a:p>
                      <a:pPr algn="ctr"/>
                      <a:r>
                        <a:rPr lang="es-ES" sz="1800" kern="1200" dirty="0" smtClean="0">
                          <a:solidFill>
                            <a:srgbClr val="264D74"/>
                          </a:solidFill>
                          <a:latin typeface="Arial" charset="0"/>
                          <a:ea typeface="+mn-ea"/>
                          <a:cs typeface="Arial" charset="0"/>
                        </a:rPr>
                        <a:t>Jan.2014</a:t>
                      </a:r>
                    </a:p>
                  </a:txBody>
                  <a:tcPr/>
                </a:tc>
                <a:tc>
                  <a:txBody>
                    <a:bodyPr/>
                    <a:lstStyle/>
                    <a:p>
                      <a:pPr algn="ctr"/>
                      <a:r>
                        <a:rPr lang="es-ES" sz="1800" kern="1200" dirty="0" smtClean="0">
                          <a:solidFill>
                            <a:srgbClr val="264D74"/>
                          </a:solidFill>
                          <a:latin typeface="Arial" charset="0"/>
                          <a:ea typeface="+mn-ea"/>
                          <a:cs typeface="Arial" charset="0"/>
                        </a:rPr>
                        <a:t>Dec.2014</a:t>
                      </a: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683568" y="836712"/>
            <a:ext cx="8001000" cy="461665"/>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400" dirty="0" smtClean="0">
                <a:solidFill>
                  <a:srgbClr val="264D74"/>
                </a:solidFill>
              </a:rPr>
              <a:t>IV. </a:t>
            </a:r>
            <a:r>
              <a:rPr lang="en-GB" sz="2400" dirty="0" smtClean="0">
                <a:solidFill>
                  <a:srgbClr val="264D74"/>
                </a:solidFill>
              </a:rPr>
              <a:t>Developing hub-to-hub trading in the South region</a:t>
            </a:r>
            <a:endParaRPr lang="en-US" sz="2400" dirty="0">
              <a:solidFill>
                <a:srgbClr val="264D74"/>
              </a:solidFill>
            </a:endParaRPr>
          </a:p>
        </p:txBody>
      </p:sp>
      <p:sp>
        <p:nvSpPr>
          <p:cNvPr id="9" name="8 Rectángulo"/>
          <p:cNvSpPr/>
          <p:nvPr/>
        </p:nvSpPr>
        <p:spPr>
          <a:xfrm>
            <a:off x="1115616" y="3140968"/>
            <a:ext cx="6552728"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solidFill>
                  <a:srgbClr val="FF0000"/>
                </a:solidFill>
              </a:rPr>
              <a:t>(for information by regulators)</a:t>
            </a:r>
          </a:p>
        </p:txBody>
      </p:sp>
      <p:sp>
        <p:nvSpPr>
          <p:cNvPr id="6" name="5 Rectángulo"/>
          <p:cNvSpPr/>
          <p:nvPr/>
        </p:nvSpPr>
        <p:spPr>
          <a:xfrm>
            <a:off x="395536" y="1844824"/>
            <a:ext cx="8568952" cy="797078"/>
          </a:xfrm>
          <a:prstGeom prst="rect">
            <a:avLst/>
          </a:prstGeom>
        </p:spPr>
        <p:txBody>
          <a:bodyPr wrap="square">
            <a:spAutoFit/>
          </a:bodyPr>
          <a:lstStyle/>
          <a:p>
            <a:pPr marL="355600" indent="-263525" algn="ctr">
              <a:lnSpc>
                <a:spcPct val="120000"/>
              </a:lnSpc>
              <a:spcBef>
                <a:spcPts val="600"/>
              </a:spcBef>
              <a:spcAft>
                <a:spcPts val="200"/>
              </a:spcAft>
            </a:pPr>
            <a:r>
              <a:rPr lang="en-US" sz="2000" b="1" dirty="0" smtClean="0">
                <a:solidFill>
                  <a:srgbClr val="264D74"/>
                </a:solidFill>
              </a:rPr>
              <a:t>MIBGAS: Models for the integration of the </a:t>
            </a:r>
            <a:r>
              <a:rPr lang="en-US" sz="2000" b="1" dirty="0" smtClean="0">
                <a:solidFill>
                  <a:srgbClr val="264D74"/>
                </a:solidFill>
                <a:latin typeface="Arial" charset="0"/>
                <a:cs typeface="Arial" charset="0"/>
              </a:rPr>
              <a:t>Spanish and Portuguese gas markets in a common Iberian Natural Gas HUB </a:t>
            </a:r>
            <a:endParaRPr lang="en-US" sz="2000" b="1" dirty="0" smtClean="0">
              <a:solidFill>
                <a:srgbClr val="264D74"/>
              </a:solidFill>
            </a:endParaRPr>
          </a:p>
        </p:txBody>
      </p:sp>
      <p:graphicFrame>
        <p:nvGraphicFramePr>
          <p:cNvPr id="8" name="7 Tabla"/>
          <p:cNvGraphicFramePr>
            <a:graphicFrameLocks noGrp="1"/>
          </p:cNvGraphicFramePr>
          <p:nvPr/>
        </p:nvGraphicFramePr>
        <p:xfrm>
          <a:off x="323528" y="4722336"/>
          <a:ext cx="8572560" cy="1559560"/>
        </p:xfrm>
        <a:graphic>
          <a:graphicData uri="http://schemas.openxmlformats.org/drawingml/2006/table">
            <a:tbl>
              <a:tblPr firstRow="1" bandRow="1">
                <a:tableStyleId>{5C22544A-7EE6-4342-B048-85BDC9FD1C3A}</a:tableStyleId>
              </a:tblPr>
              <a:tblGrid>
                <a:gridCol w="4392488"/>
                <a:gridCol w="1656184"/>
                <a:gridCol w="1224136"/>
                <a:gridCol w="1299752"/>
              </a:tblGrid>
              <a:tr h="370840">
                <a:tc>
                  <a:txBody>
                    <a:bodyPr/>
                    <a:lstStyle/>
                    <a:p>
                      <a:pPr algn="ctr"/>
                      <a:r>
                        <a:rPr lang="en-US" sz="1800" b="1" kern="1200" baseline="0" noProof="0" dirty="0" smtClean="0">
                          <a:solidFill>
                            <a:schemeClr val="accent6"/>
                          </a:solidFill>
                          <a:latin typeface="Calibri-Bold"/>
                          <a:ea typeface="+mn-ea"/>
                          <a:cs typeface="+mn-cs"/>
                        </a:rPr>
                        <a:t>Area of work </a:t>
                      </a:r>
                    </a:p>
                  </a:txBody>
                  <a:tcPr/>
                </a:tc>
                <a:tc>
                  <a:txBody>
                    <a:bodyPr/>
                    <a:lstStyle/>
                    <a:p>
                      <a:pPr algn="ctr"/>
                      <a:r>
                        <a:rPr lang="en-US" sz="1800" b="1" baseline="0" noProof="0" dirty="0" smtClean="0">
                          <a:solidFill>
                            <a:schemeClr val="accent6"/>
                          </a:solidFill>
                          <a:latin typeface="Calibri-Bold"/>
                        </a:rPr>
                        <a:t>Responsible</a:t>
                      </a:r>
                      <a:endParaRPr lang="en-US" sz="1800" kern="1200" noProof="0" dirty="0" smtClean="0">
                        <a:solidFill>
                          <a:schemeClr val="accent6"/>
                        </a:solidFill>
                        <a:latin typeface="Arial" charset="0"/>
                        <a:ea typeface="+mn-ea"/>
                        <a:cs typeface="Arial" charset="0"/>
                      </a:endParaRPr>
                    </a:p>
                  </a:txBody>
                  <a:tcPr/>
                </a:tc>
                <a:tc>
                  <a:txBody>
                    <a:bodyPr/>
                    <a:lstStyle/>
                    <a:p>
                      <a:pPr algn="ctr"/>
                      <a:r>
                        <a:rPr lang="en-US" sz="1800" b="1" baseline="0" noProof="0" dirty="0" smtClean="0">
                          <a:solidFill>
                            <a:schemeClr val="accent6"/>
                          </a:solidFill>
                          <a:latin typeface="Calibri-Bold"/>
                        </a:rPr>
                        <a:t>Starting</a:t>
                      </a:r>
                      <a:endParaRPr lang="en-US" sz="1800" kern="1200" noProof="0" dirty="0" smtClean="0">
                        <a:solidFill>
                          <a:schemeClr val="accent6"/>
                        </a:solidFill>
                        <a:latin typeface="Arial" charset="0"/>
                        <a:ea typeface="+mn-ea"/>
                        <a:cs typeface="Arial" charset="0"/>
                      </a:endParaRPr>
                    </a:p>
                  </a:txBody>
                  <a:tcPr/>
                </a:tc>
                <a:tc>
                  <a:txBody>
                    <a:bodyPr/>
                    <a:lstStyle/>
                    <a:p>
                      <a:pPr algn="ctr"/>
                      <a:r>
                        <a:rPr lang="en-US" sz="1800" b="1" baseline="0" noProof="0" dirty="0" smtClean="0">
                          <a:solidFill>
                            <a:schemeClr val="accent6"/>
                          </a:solidFill>
                          <a:latin typeface="Calibri-Bold"/>
                        </a:rPr>
                        <a:t>Deadline</a:t>
                      </a:r>
                      <a:endParaRPr lang="en-US" sz="1800" kern="1200" noProof="0" dirty="0" smtClean="0">
                        <a:solidFill>
                          <a:schemeClr val="accent6"/>
                        </a:solidFill>
                        <a:latin typeface="Arial" charset="0"/>
                        <a:ea typeface="+mn-ea"/>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Analysis of the possible models for the integration of the Spanish and Portuguese gas markets in a common Iberian Natural Gas HUB 	</a:t>
                      </a:r>
                    </a:p>
                  </a:txBody>
                  <a:tcPr/>
                </a:tc>
                <a:tc>
                  <a:txBody>
                    <a:bodyPr/>
                    <a:lstStyle/>
                    <a:p>
                      <a:pPr algn="ctr"/>
                      <a:r>
                        <a:rPr lang="nl-NL" sz="1800" kern="1200" dirty="0" smtClean="0">
                          <a:solidFill>
                            <a:schemeClr val="dk1"/>
                          </a:solidFill>
                          <a:latin typeface="+mn-lt"/>
                          <a:ea typeface="+mn-ea"/>
                          <a:cs typeface="+mn-cs"/>
                        </a:rPr>
                        <a:t>NRAs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2013 </a:t>
                      </a:r>
                      <a:endParaRPr lang="es-ES" sz="1800" kern="1200" dirty="0" smtClean="0">
                        <a:solidFill>
                          <a:srgbClr val="264D74"/>
                        </a:solidFill>
                        <a:latin typeface="Arial" charset="0"/>
                        <a:ea typeface="+mn-ea"/>
                        <a:cs typeface="Arial" charset="0"/>
                      </a:endParaRPr>
                    </a:p>
                  </a:txBody>
                  <a:tcPr/>
                </a:tc>
                <a:tc>
                  <a:txBody>
                    <a:bodyPr/>
                    <a:lstStyle/>
                    <a:p>
                      <a:pPr algn="ctr"/>
                      <a:r>
                        <a:rPr lang="es-ES" sz="1800" kern="1200" dirty="0" smtClean="0">
                          <a:solidFill>
                            <a:srgbClr val="264D74"/>
                          </a:solidFill>
                          <a:latin typeface="Arial" charset="0"/>
                          <a:ea typeface="+mn-ea"/>
                          <a:cs typeface="Arial" charset="0"/>
                        </a:rPr>
                        <a:t>Q2 - 2014</a:t>
                      </a: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noChangeArrowheads="1"/>
          </p:cNvSpPr>
          <p:nvPr/>
        </p:nvSpPr>
        <p:spPr bwMode="auto">
          <a:xfrm>
            <a:off x="539552" y="1844824"/>
            <a:ext cx="7909817" cy="424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lnSpc>
                <a:spcPct val="90000"/>
              </a:lnSpc>
              <a:defRPr/>
            </a:pPr>
            <a:r>
              <a:rPr lang="en-US" sz="2400" b="1" u="sng" dirty="0" smtClean="0"/>
              <a:t>General Objective</a:t>
            </a:r>
            <a:endParaRPr kumimoji="0" lang="es-ES" sz="2800" b="1" i="0" u="sng" strike="noStrike" kern="0" cap="none" spc="0" normalizeH="0" baseline="0" noProof="0" dirty="0" smtClean="0">
              <a:ln>
                <a:noFill/>
              </a:ln>
              <a:solidFill>
                <a:schemeClr val="tx1"/>
              </a:solidFill>
              <a:effectLst/>
              <a:uLnTx/>
              <a:uFillTx/>
              <a:latin typeface="+mj-lt"/>
              <a:ea typeface="ＭＳ Ｐゴシック" pitchFamily="-108" charset="-128"/>
              <a:cs typeface="+mj-cs"/>
            </a:endParaRPr>
          </a:p>
        </p:txBody>
      </p:sp>
      <p:sp>
        <p:nvSpPr>
          <p:cNvPr id="6" name="5 Marcador de contenido"/>
          <p:cNvSpPr>
            <a:spLocks noGrp="1"/>
          </p:cNvSpPr>
          <p:nvPr>
            <p:ph idx="1"/>
          </p:nvPr>
        </p:nvSpPr>
        <p:spPr>
          <a:xfrm>
            <a:off x="467544" y="2204864"/>
            <a:ext cx="8424614" cy="4425950"/>
          </a:xfrm>
        </p:spPr>
        <p:txBody>
          <a:bodyPr/>
          <a:lstStyle/>
          <a:p>
            <a:pPr algn="just"/>
            <a:endParaRPr lang="en-US" sz="1600" dirty="0" smtClean="0"/>
          </a:p>
          <a:p>
            <a:pPr algn="just"/>
            <a:r>
              <a:rPr lang="en-US" sz="1800" dirty="0" smtClean="0"/>
              <a:t>In order to assess the feasibility of the development of a gas hub, the study </a:t>
            </a:r>
            <a:r>
              <a:rPr lang="en-US" sz="1800" b="1" dirty="0" smtClean="0"/>
              <a:t>analyzes different aspects of the current gas market situation in Spain and Portugal</a:t>
            </a:r>
            <a:r>
              <a:rPr lang="en-US" sz="1800" dirty="0" smtClean="0"/>
              <a:t>, including </a:t>
            </a:r>
            <a:r>
              <a:rPr lang="en-US" sz="1800" b="1" dirty="0" smtClean="0"/>
              <a:t>prices</a:t>
            </a:r>
            <a:r>
              <a:rPr lang="en-US" sz="1800" dirty="0" smtClean="0"/>
              <a:t> in the gas market, as the most important factors.</a:t>
            </a:r>
          </a:p>
          <a:p>
            <a:pPr algn="just">
              <a:buNone/>
            </a:pPr>
            <a:endParaRPr lang="en-US" sz="1800" dirty="0" smtClean="0"/>
          </a:p>
          <a:p>
            <a:pPr algn="just"/>
            <a:r>
              <a:rPr lang="en-US" sz="1800" dirty="0" smtClean="0"/>
              <a:t>The study covers </a:t>
            </a:r>
            <a:r>
              <a:rPr lang="en-US" sz="1800" b="1" dirty="0" smtClean="0"/>
              <a:t>three different models of market integration </a:t>
            </a:r>
            <a:r>
              <a:rPr lang="en-US" sz="1800" dirty="0" smtClean="0"/>
              <a:t>and its possible application to the Iberian gas market, comparing the advantages and disadvantages of each model.</a:t>
            </a:r>
          </a:p>
          <a:p>
            <a:pPr algn="just"/>
            <a:endParaRPr lang="en-US" sz="1600" dirty="0" smtClean="0"/>
          </a:p>
          <a:p>
            <a:pPr lvl="2" algn="just">
              <a:spcBef>
                <a:spcPts val="600"/>
              </a:spcBef>
              <a:spcAft>
                <a:spcPts val="600"/>
              </a:spcAft>
              <a:buSzPct val="150000"/>
              <a:buFont typeface="Wingdings" pitchFamily="2" charset="2"/>
              <a:buChar char="Ø"/>
            </a:pPr>
            <a:r>
              <a:rPr lang="en-US" sz="1600" dirty="0" smtClean="0"/>
              <a:t>	</a:t>
            </a:r>
            <a:r>
              <a:rPr lang="en-US" sz="2000" b="1" dirty="0" smtClean="0">
                <a:solidFill>
                  <a:srgbClr val="003399"/>
                </a:solidFill>
              </a:rPr>
              <a:t>Market Area Model.</a:t>
            </a:r>
          </a:p>
          <a:p>
            <a:pPr lvl="2" algn="just">
              <a:spcBef>
                <a:spcPts val="600"/>
              </a:spcBef>
              <a:spcAft>
                <a:spcPts val="600"/>
              </a:spcAft>
              <a:buSzPct val="150000"/>
              <a:buFont typeface="Wingdings" pitchFamily="2" charset="2"/>
              <a:buChar char="Ø"/>
            </a:pPr>
            <a:r>
              <a:rPr lang="en-US" sz="2000" b="1" dirty="0" smtClean="0">
                <a:solidFill>
                  <a:srgbClr val="003399"/>
                </a:solidFill>
              </a:rPr>
              <a:t>	Trading Region Model.</a:t>
            </a:r>
          </a:p>
          <a:p>
            <a:pPr lvl="2" algn="just">
              <a:spcBef>
                <a:spcPts val="600"/>
              </a:spcBef>
              <a:spcAft>
                <a:spcPts val="600"/>
              </a:spcAft>
              <a:buSzPct val="150000"/>
              <a:buFont typeface="Wingdings" pitchFamily="2" charset="2"/>
              <a:buChar char="Ø"/>
            </a:pPr>
            <a:r>
              <a:rPr lang="en-US" sz="2000" b="1" dirty="0" smtClean="0">
                <a:solidFill>
                  <a:srgbClr val="003399"/>
                </a:solidFill>
              </a:rPr>
              <a:t>	Market with Implicit Capacity Allocation</a:t>
            </a:r>
            <a:r>
              <a:rPr lang="en-US" sz="1800" b="1" dirty="0" smtClean="0">
                <a:solidFill>
                  <a:srgbClr val="003399"/>
                </a:solidFill>
              </a:rPr>
              <a:t>.</a:t>
            </a:r>
            <a:endParaRPr lang="es-ES" sz="1800" b="1" dirty="0" smtClean="0">
              <a:solidFill>
                <a:srgbClr val="003399"/>
              </a:solidFill>
            </a:endParaRPr>
          </a:p>
          <a:p>
            <a:pPr lvl="1">
              <a:buNone/>
            </a:pPr>
            <a:endParaRPr lang="es-ES" sz="1800" dirty="0"/>
          </a:p>
        </p:txBody>
      </p:sp>
      <p:sp>
        <p:nvSpPr>
          <p:cNvPr id="8" name="3 Rectángulo"/>
          <p:cNvSpPr>
            <a:spLocks noChangeArrowheads="1"/>
          </p:cNvSpPr>
          <p:nvPr/>
        </p:nvSpPr>
        <p:spPr bwMode="auto">
          <a:xfrm>
            <a:off x="683568" y="764704"/>
            <a:ext cx="8001000" cy="461665"/>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400" dirty="0" smtClean="0">
                <a:solidFill>
                  <a:srgbClr val="264D74"/>
                </a:solidFill>
              </a:rPr>
              <a:t>IV. </a:t>
            </a:r>
            <a:r>
              <a:rPr lang="en-GB" sz="2400" dirty="0" smtClean="0"/>
              <a:t>Developing hub-to-hub trading in the South region</a:t>
            </a:r>
            <a:endParaRPr lang="en-US" sz="24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noChangeArrowheads="1"/>
          </p:cNvSpPr>
          <p:nvPr>
            <p:ph type="title"/>
          </p:nvPr>
        </p:nvSpPr>
        <p:spPr bwMode="auto">
          <a:xfrm>
            <a:off x="467544" y="1700808"/>
            <a:ext cx="7837487" cy="480131"/>
          </a:xfrm>
          <a:prstGeom prst="rect">
            <a:avLst/>
          </a:prstGeom>
          <a:noFill/>
          <a:ln w="9525">
            <a:noFill/>
            <a:miter lim="800000"/>
            <a:headEnd/>
            <a:tailEnd/>
          </a:ln>
        </p:spPr>
        <p:txBody>
          <a:bodyPr>
            <a:spAutoFit/>
          </a:bodyPr>
          <a:lstStyle/>
          <a:p>
            <a:r>
              <a:rPr lang="es-ES_tradnl" sz="2800" b="1" u="sng" dirty="0" smtClean="0"/>
              <a:t>IBERIAN GAS HUB: </a:t>
            </a:r>
            <a:r>
              <a:rPr lang="es-ES_tradnl" sz="2800" b="1" u="sng" dirty="0" err="1" smtClean="0"/>
              <a:t>Work</a:t>
            </a:r>
            <a:r>
              <a:rPr lang="es-ES_tradnl" sz="2800" b="1" u="sng" dirty="0" smtClean="0"/>
              <a:t> in </a:t>
            </a:r>
            <a:r>
              <a:rPr lang="en-US" sz="2800" b="1" u="sng" dirty="0" smtClean="0"/>
              <a:t>progress</a:t>
            </a:r>
            <a:endParaRPr lang="en-US" sz="2800" b="1" u="sng" dirty="0"/>
          </a:p>
        </p:txBody>
      </p:sp>
      <p:sp>
        <p:nvSpPr>
          <p:cNvPr id="6" name="5 Marcador de contenido"/>
          <p:cNvSpPr>
            <a:spLocks noGrp="1"/>
          </p:cNvSpPr>
          <p:nvPr>
            <p:ph idx="1"/>
          </p:nvPr>
        </p:nvSpPr>
        <p:spPr>
          <a:xfrm>
            <a:off x="251520" y="2348880"/>
            <a:ext cx="8424936" cy="4425950"/>
          </a:xfrm>
        </p:spPr>
        <p:txBody>
          <a:bodyPr/>
          <a:lstStyle/>
          <a:p>
            <a:pPr marL="971550" lvl="1" indent="-514350" algn="just">
              <a:spcBef>
                <a:spcPts val="600"/>
              </a:spcBef>
              <a:spcAft>
                <a:spcPts val="600"/>
              </a:spcAft>
              <a:buSzPct val="90000"/>
              <a:buFont typeface="+mj-lt"/>
              <a:buAutoNum type="arabicPeriod"/>
            </a:pPr>
            <a:r>
              <a:rPr lang="en-US" sz="2000" b="1" dirty="0" smtClean="0"/>
              <a:t>Draft document </a:t>
            </a:r>
            <a:r>
              <a:rPr lang="en-US" sz="2000" dirty="0" smtClean="0"/>
              <a:t>analyzing the advantages and drawbacks of the possible models, the regulatory harmonization requisites for its implementation by CNMC – ERSE </a:t>
            </a:r>
            <a:r>
              <a:rPr lang="en-US" sz="2000" b="1" dirty="0" smtClean="0">
                <a:solidFill>
                  <a:schemeClr val="accent2">
                    <a:lumMod val="75000"/>
                  </a:schemeClr>
                </a:solidFill>
              </a:rPr>
              <a:t>(2013 - Q4)  </a:t>
            </a:r>
          </a:p>
          <a:p>
            <a:pPr marL="971550" lvl="1" indent="-514350" algn="just">
              <a:spcBef>
                <a:spcPts val="600"/>
              </a:spcBef>
              <a:spcAft>
                <a:spcPts val="600"/>
              </a:spcAft>
              <a:buSzPct val="90000"/>
              <a:buNone/>
            </a:pPr>
            <a:r>
              <a:rPr lang="en-US" sz="2000" b="1" dirty="0" smtClean="0">
                <a:solidFill>
                  <a:schemeClr val="accent2">
                    <a:lumMod val="75000"/>
                  </a:schemeClr>
                </a:solidFill>
              </a:rPr>
              <a:t>	</a:t>
            </a:r>
            <a:r>
              <a:rPr lang="en-US" sz="2000" dirty="0" smtClean="0">
                <a:solidFill>
                  <a:srgbClr val="FF0000"/>
                </a:solidFill>
              </a:rPr>
              <a:t>Document is pending on approval by NRAs </a:t>
            </a:r>
            <a:endParaRPr lang="en-GB" sz="2000" dirty="0" smtClean="0">
              <a:solidFill>
                <a:srgbClr val="FF0000"/>
              </a:solidFill>
            </a:endParaRPr>
          </a:p>
          <a:p>
            <a:pPr marL="971550" lvl="1" indent="-514350" algn="just">
              <a:spcBef>
                <a:spcPts val="600"/>
              </a:spcBef>
              <a:spcAft>
                <a:spcPts val="600"/>
              </a:spcAft>
              <a:buSzPct val="90000"/>
              <a:buFont typeface="+mj-lt"/>
              <a:buAutoNum type="arabicPeriod" startAt="2"/>
            </a:pPr>
            <a:r>
              <a:rPr lang="en-GB" sz="2000" b="1" u="sng" dirty="0" smtClean="0">
                <a:solidFill>
                  <a:schemeClr val="accent2">
                    <a:lumMod val="75000"/>
                  </a:schemeClr>
                </a:solidFill>
              </a:rPr>
              <a:t>Public hearing (2014 – Q1)</a:t>
            </a:r>
          </a:p>
          <a:p>
            <a:pPr marL="971550" lvl="1" indent="-514350" algn="just">
              <a:spcBef>
                <a:spcPts val="600"/>
              </a:spcBef>
              <a:spcAft>
                <a:spcPts val="600"/>
              </a:spcAft>
              <a:buSzPct val="90000"/>
              <a:buFont typeface="+mj-lt"/>
              <a:buAutoNum type="arabicPeriod" startAt="2"/>
            </a:pPr>
            <a:r>
              <a:rPr lang="en-GB" sz="2000" b="1" dirty="0" smtClean="0"/>
              <a:t>Analysis of stakeholders </a:t>
            </a:r>
            <a:r>
              <a:rPr lang="en-GB" sz="2000" dirty="0" smtClean="0"/>
              <a:t>responses to the public hearing</a:t>
            </a:r>
            <a:r>
              <a:rPr lang="en-GB" sz="2000" b="1" dirty="0" smtClean="0">
                <a:solidFill>
                  <a:schemeClr val="accent2">
                    <a:lumMod val="75000"/>
                  </a:schemeClr>
                </a:solidFill>
              </a:rPr>
              <a:t> (2014 - Q2)</a:t>
            </a:r>
          </a:p>
          <a:p>
            <a:pPr marL="971550" lvl="1" indent="-514350" algn="just">
              <a:spcBef>
                <a:spcPts val="600"/>
              </a:spcBef>
              <a:spcAft>
                <a:spcPts val="600"/>
              </a:spcAft>
              <a:buSzPct val="90000"/>
              <a:buFont typeface="+mj-lt"/>
              <a:buAutoNum type="arabicPeriod" startAt="2"/>
            </a:pPr>
            <a:r>
              <a:rPr lang="en-GB" sz="2000" b="1" dirty="0" smtClean="0"/>
              <a:t>Final document </a:t>
            </a:r>
            <a:r>
              <a:rPr lang="en-GB" sz="2000" dirty="0" smtClean="0"/>
              <a:t>to be approved by CNMC- ERSE </a:t>
            </a:r>
            <a:r>
              <a:rPr lang="en-GB" sz="2000" b="1" dirty="0" smtClean="0">
                <a:solidFill>
                  <a:schemeClr val="accent2">
                    <a:lumMod val="75000"/>
                  </a:schemeClr>
                </a:solidFill>
              </a:rPr>
              <a:t>(2014 - Q2)</a:t>
            </a:r>
            <a:endParaRPr lang="es-ES" sz="2000" dirty="0"/>
          </a:p>
        </p:txBody>
      </p:sp>
      <p:sp>
        <p:nvSpPr>
          <p:cNvPr id="5" name="3 Rectángulo"/>
          <p:cNvSpPr>
            <a:spLocks noChangeArrowheads="1"/>
          </p:cNvSpPr>
          <p:nvPr/>
        </p:nvSpPr>
        <p:spPr bwMode="auto">
          <a:xfrm>
            <a:off x="683568" y="764704"/>
            <a:ext cx="8001000" cy="461665"/>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400" dirty="0" smtClean="0">
                <a:solidFill>
                  <a:srgbClr val="264D74"/>
                </a:solidFill>
              </a:rPr>
              <a:t>IV. </a:t>
            </a:r>
            <a:r>
              <a:rPr lang="en-GB" sz="2400" dirty="0" smtClean="0"/>
              <a:t>Developing hub-to-hub trading in the South region</a:t>
            </a:r>
            <a:endParaRPr lang="en-US" sz="24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755576" y="692697"/>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V. Infrastructures</a:t>
            </a:r>
            <a:endParaRPr lang="en-US" sz="2800" dirty="0">
              <a:solidFill>
                <a:srgbClr val="FF0000"/>
              </a:solidFill>
            </a:endParaRPr>
          </a:p>
        </p:txBody>
      </p:sp>
      <p:graphicFrame>
        <p:nvGraphicFramePr>
          <p:cNvPr id="4" name="3 Tabla"/>
          <p:cNvGraphicFramePr>
            <a:graphicFrameLocks noGrp="1"/>
          </p:cNvGraphicFramePr>
          <p:nvPr/>
        </p:nvGraphicFramePr>
        <p:xfrm>
          <a:off x="395535" y="3068960"/>
          <a:ext cx="8500554" cy="3110992"/>
        </p:xfrm>
        <a:graphic>
          <a:graphicData uri="http://schemas.openxmlformats.org/drawingml/2006/table">
            <a:tbl>
              <a:tblPr firstRow="1" bandRow="1">
                <a:tableStyleId>{5C22544A-7EE6-4342-B048-85BDC9FD1C3A}</a:tableStyleId>
              </a:tblPr>
              <a:tblGrid>
                <a:gridCol w="4355593"/>
                <a:gridCol w="1642272"/>
                <a:gridCol w="1213855"/>
                <a:gridCol w="1288834"/>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201930" algn="just">
                        <a:lnSpc>
                          <a:spcPct val="115000"/>
                        </a:lnSpc>
                        <a:spcAft>
                          <a:spcPts val="0"/>
                        </a:spcAft>
                      </a:pPr>
                      <a:r>
                        <a:rPr lang="en-GB" sz="1400" dirty="0" smtClean="0">
                          <a:latin typeface="Arial"/>
                          <a:ea typeface="Times New Roman"/>
                          <a:cs typeface="Arial"/>
                        </a:rPr>
                        <a:t>Regular </a:t>
                      </a:r>
                      <a:r>
                        <a:rPr lang="en-GB" sz="1400" dirty="0">
                          <a:latin typeface="Arial"/>
                          <a:ea typeface="Times New Roman"/>
                          <a:cs typeface="Arial"/>
                        </a:rPr>
                        <a:t>update and publication in CEER website of project status of OS 2013 and 2015</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TSOs-NRAs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(yearly)</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Jun. (yearly)</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Drafting </a:t>
                      </a:r>
                      <a:r>
                        <a:rPr lang="en-GB" sz="1200" dirty="0">
                          <a:latin typeface="Arial"/>
                          <a:ea typeface="Times New Roman"/>
                          <a:cs typeface="Arial"/>
                        </a:rPr>
                        <a:t>of the South Regional Investment Plan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TSOs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2011</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Feedback </a:t>
                      </a:r>
                      <a:r>
                        <a:rPr lang="en-GB" sz="1200" dirty="0">
                          <a:latin typeface="Arial"/>
                          <a:ea typeface="Times New Roman"/>
                          <a:cs typeface="Arial"/>
                        </a:rPr>
                        <a:t>to ENTSO-G on contents and methodology of the regional investment plan</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NRAs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Input </a:t>
                      </a:r>
                      <a:r>
                        <a:rPr lang="en-GB" sz="1400" dirty="0">
                          <a:latin typeface="Arial"/>
                          <a:ea typeface="Times New Roman"/>
                          <a:cs typeface="Arial"/>
                        </a:rPr>
                        <a:t>to ENTSO-G for the Community-wide TYNDP 2013</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Apr. 2013</a:t>
                      </a:r>
                      <a:endParaRPr lang="es-ES" sz="1400">
                        <a:latin typeface="Arial"/>
                        <a:ea typeface="Times New Roman"/>
                        <a:cs typeface="Times New Roman"/>
                      </a:endParaRPr>
                    </a:p>
                  </a:txBody>
                  <a:tcPr marL="68580" marR="68580" marT="0" marB="0" anchor="ctr"/>
                </a:tc>
              </a:tr>
              <a:tr h="370840">
                <a:tc>
                  <a:txBody>
                    <a:bodyPr/>
                    <a:lstStyle/>
                    <a:p>
                      <a:pPr marL="201930" algn="just">
                        <a:spcAft>
                          <a:spcPts val="0"/>
                        </a:spcAft>
                        <a:tabLst>
                          <a:tab pos="201930" algn="l"/>
                        </a:tabLst>
                      </a:pPr>
                      <a:r>
                        <a:rPr lang="en-GB" sz="1400" dirty="0" smtClean="0">
                          <a:latin typeface="Arial"/>
                          <a:ea typeface="Times New Roman"/>
                          <a:cs typeface="Arial"/>
                        </a:rPr>
                        <a:t>Creation </a:t>
                      </a:r>
                      <a:r>
                        <a:rPr lang="en-GB" sz="1400" dirty="0">
                          <a:latin typeface="Arial"/>
                          <a:ea typeface="Times New Roman"/>
                          <a:cs typeface="Arial"/>
                        </a:rPr>
                        <a:t>of a working group in the region in order to test the process  of PCI identification</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NRAs -TSOs</a:t>
                      </a:r>
                      <a:endParaRPr lang="es-ES" sz="140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dirty="0">
                          <a:latin typeface="Arial"/>
                          <a:ea typeface="Times New Roman"/>
                          <a:cs typeface="Arial"/>
                        </a:rPr>
                        <a:t>Mar. 2012</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March 2013</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Drafting </a:t>
                      </a:r>
                      <a:r>
                        <a:rPr lang="en-GB" sz="1400" dirty="0">
                          <a:latin typeface="Arial"/>
                          <a:ea typeface="Times New Roman"/>
                          <a:cs typeface="Arial"/>
                        </a:rPr>
                        <a:t>of the South Regional Investment Plan 2014</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Jan. 2013</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Apr. 2014</a:t>
                      </a:r>
                      <a:endParaRPr lang="es-ES" sz="1400" dirty="0">
                        <a:latin typeface="Arial"/>
                        <a:ea typeface="Times New Roman"/>
                        <a:cs typeface="Times New Roman"/>
                      </a:endParaRPr>
                    </a:p>
                  </a:txBody>
                  <a:tcPr marL="68580" marR="68580" marT="0" marB="0" anchor="ctr"/>
                </a:tc>
              </a:tr>
            </a:tbl>
          </a:graphicData>
        </a:graphic>
      </p:graphicFrame>
      <p:sp>
        <p:nvSpPr>
          <p:cNvPr id="5" name="4 Rectángulo"/>
          <p:cNvSpPr>
            <a:spLocks noChangeArrowheads="1"/>
          </p:cNvSpPr>
          <p:nvPr/>
        </p:nvSpPr>
        <p:spPr bwMode="auto">
          <a:xfrm>
            <a:off x="467544" y="1628800"/>
            <a:ext cx="7819232" cy="778675"/>
          </a:xfrm>
          <a:prstGeom prst="rect">
            <a:avLst/>
          </a:prstGeom>
          <a:noFill/>
          <a:ln w="9525">
            <a:noFill/>
            <a:miter lim="800000"/>
            <a:headEnd/>
            <a:tailEnd/>
          </a:ln>
        </p:spPr>
        <p:txBody>
          <a:bodyPr wrap="square">
            <a:spAutoFit/>
          </a:bodyPr>
          <a:lstStyle/>
          <a:p>
            <a:pPr lvl="1" indent="-371475"/>
            <a:r>
              <a:rPr lang="en-US" dirty="0" smtClean="0"/>
              <a:t>IV.1. </a:t>
            </a:r>
            <a:r>
              <a:rPr lang="en-GB" dirty="0" smtClean="0"/>
              <a:t>Update on 2013 South Gas Regional Investment Plan (GRIP)</a:t>
            </a:r>
            <a:endParaRPr lang="es-ES" dirty="0" smtClean="0"/>
          </a:p>
          <a:p>
            <a:pPr marL="355600" indent="-263525">
              <a:lnSpc>
                <a:spcPct val="120000"/>
              </a:lnSpc>
              <a:spcBef>
                <a:spcPts val="600"/>
              </a:spcBef>
              <a:spcAft>
                <a:spcPts val="200"/>
              </a:spcAft>
            </a:pPr>
            <a:r>
              <a:rPr lang="en-US" dirty="0" smtClean="0"/>
              <a:t>IV.2. </a:t>
            </a:r>
            <a:r>
              <a:rPr lang="en-GB" dirty="0" smtClean="0"/>
              <a:t>Latest news on PCIs</a:t>
            </a:r>
            <a:endParaRPr lang="en-US" dirty="0" smtClean="0"/>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8712968" cy="978729"/>
          </a:xfrm>
          <a:prstGeom prst="rect">
            <a:avLst/>
          </a:prstGeom>
        </p:spPr>
        <p:txBody>
          <a:bodyPr wrap="square">
            <a:spAutoFit/>
          </a:bodyPr>
          <a:lstStyle/>
          <a:p>
            <a:pPr marL="355600" indent="-263525">
              <a:lnSpc>
                <a:spcPct val="120000"/>
              </a:lnSpc>
              <a:spcBef>
                <a:spcPts val="600"/>
              </a:spcBef>
              <a:spcAft>
                <a:spcPts val="200"/>
              </a:spcAft>
            </a:pPr>
            <a:r>
              <a:rPr lang="en-US" sz="2400" dirty="0" smtClean="0"/>
              <a:t>V.1. </a:t>
            </a:r>
            <a:r>
              <a:rPr lang="en-GB" sz="2400" dirty="0" smtClean="0"/>
              <a:t>Update on 2013 South Gas Regional Investment Plan (GRIP)</a:t>
            </a:r>
            <a:endParaRPr lang="en-US" sz="2400" dirty="0" smtClean="0">
              <a:solidFill>
                <a:srgbClr val="FF0000"/>
              </a:solidFill>
            </a:endParaRPr>
          </a:p>
        </p:txBody>
      </p:sp>
      <p:sp>
        <p:nvSpPr>
          <p:cNvPr id="8" name="7 Rectángulo"/>
          <p:cNvSpPr/>
          <p:nvPr/>
        </p:nvSpPr>
        <p:spPr>
          <a:xfrm>
            <a:off x="611560" y="3645024"/>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solidFill>
                  <a:srgbClr val="FF0000"/>
                </a:solidFill>
              </a:rPr>
              <a:t>(for information by TSOs)</a:t>
            </a: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V. Infrastructures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4176464"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V.2. </a:t>
            </a:r>
            <a:r>
              <a:rPr lang="en-GB" sz="2400" dirty="0" smtClean="0"/>
              <a:t>Latest news on PCIs</a:t>
            </a:r>
            <a:endParaRPr lang="en-US" sz="2400" dirty="0" smtClean="0"/>
          </a:p>
        </p:txBody>
      </p:sp>
      <p:sp>
        <p:nvSpPr>
          <p:cNvPr id="8" name="7 Rectángulo"/>
          <p:cNvSpPr/>
          <p:nvPr/>
        </p:nvSpPr>
        <p:spPr>
          <a:xfrm>
            <a:off x="539552" y="3429000"/>
            <a:ext cx="7920880" cy="1077218"/>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solidFill>
                  <a:srgbClr val="FF0000"/>
                </a:solidFill>
              </a:rPr>
              <a:t>(for information by European Commission and regulators)</a:t>
            </a: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V. Infrastructures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1520" y="1340768"/>
            <a:ext cx="4176464"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V.2. </a:t>
            </a:r>
            <a:r>
              <a:rPr lang="en-GB" sz="2400" dirty="0" smtClean="0"/>
              <a:t>Latest news on PCIs</a:t>
            </a:r>
            <a:endParaRPr lang="en-US" sz="2400" dirty="0" smtClean="0"/>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V. Infrastructures</a:t>
            </a:r>
            <a:endParaRPr lang="en-US" sz="2800" dirty="0">
              <a:solidFill>
                <a:srgbClr val="FF0000"/>
              </a:solidFill>
            </a:endParaRPr>
          </a:p>
        </p:txBody>
      </p:sp>
      <p:grpSp>
        <p:nvGrpSpPr>
          <p:cNvPr id="11" name="10 Grupo"/>
          <p:cNvGrpSpPr/>
          <p:nvPr/>
        </p:nvGrpSpPr>
        <p:grpSpPr>
          <a:xfrm>
            <a:off x="1619672" y="2348880"/>
            <a:ext cx="6300192" cy="4248472"/>
            <a:chOff x="2699792" y="2060848"/>
            <a:chExt cx="6312213" cy="3995747"/>
          </a:xfrm>
        </p:grpSpPr>
        <p:pic>
          <p:nvPicPr>
            <p:cNvPr id="9" name="Picture 2"/>
            <p:cNvPicPr>
              <a:picLocks noChangeAspect="1" noChangeArrowheads="1"/>
            </p:cNvPicPr>
            <p:nvPr/>
          </p:nvPicPr>
          <p:blipFill>
            <a:blip r:embed="rId2" cstate="print"/>
            <a:srcRect/>
            <a:stretch>
              <a:fillRect/>
            </a:stretch>
          </p:blipFill>
          <p:spPr bwMode="auto">
            <a:xfrm>
              <a:off x="2699792" y="2348880"/>
              <a:ext cx="6312213" cy="3707715"/>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a:off x="7020272" y="2060848"/>
              <a:ext cx="1512886" cy="2269329"/>
            </a:xfrm>
            <a:prstGeom prst="rect">
              <a:avLst/>
            </a:prstGeom>
            <a:noFill/>
            <a:ln w="9525">
              <a:noFill/>
              <a:miter lim="800000"/>
              <a:headEnd/>
              <a:tailEnd/>
            </a:ln>
          </p:spPr>
        </p:pic>
      </p:grpSp>
      <p:sp>
        <p:nvSpPr>
          <p:cNvPr id="12" name="Rectangle 1"/>
          <p:cNvSpPr>
            <a:spLocks noChangeArrowheads="1"/>
          </p:cNvSpPr>
          <p:nvPr/>
        </p:nvSpPr>
        <p:spPr bwMode="auto">
          <a:xfrm>
            <a:off x="323528" y="1700808"/>
            <a:ext cx="82089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lvl="0" indent="-266700">
              <a:buFont typeface="Arial" pitchFamily="34" charset="0"/>
              <a:buChar char="•"/>
              <a:tabLst>
                <a:tab pos="450850" algn="l"/>
                <a:tab pos="1260475" algn="l"/>
              </a:tabLst>
            </a:pPr>
            <a:endParaRPr lang="en-GB" dirty="0" smtClean="0"/>
          </a:p>
          <a:p>
            <a:pPr marL="266700" lvl="0" indent="-266700">
              <a:buFont typeface="Arial" pitchFamily="34" charset="0"/>
              <a:buChar char="•"/>
              <a:tabLst>
                <a:tab pos="450850" algn="l"/>
                <a:tab pos="1260475" algn="l"/>
              </a:tabLst>
            </a:pPr>
            <a:r>
              <a:rPr lang="es-ES" b="1" dirty="0" err="1" smtClean="0"/>
              <a:t>First</a:t>
            </a:r>
            <a:r>
              <a:rPr lang="es-ES" b="1" dirty="0" smtClean="0"/>
              <a:t> </a:t>
            </a:r>
            <a:r>
              <a:rPr lang="es-ES" b="1" dirty="0" err="1" smtClean="0"/>
              <a:t>list</a:t>
            </a:r>
            <a:r>
              <a:rPr lang="es-ES" b="1" dirty="0" smtClean="0"/>
              <a:t> of </a:t>
            </a:r>
            <a:r>
              <a:rPr lang="es-ES" b="1" dirty="0" err="1" smtClean="0"/>
              <a:t>PCIs</a:t>
            </a:r>
            <a:r>
              <a:rPr lang="es-ES" b="1" dirty="0" smtClean="0"/>
              <a:t> </a:t>
            </a:r>
            <a:r>
              <a:rPr lang="es-ES" dirty="0" err="1" smtClean="0"/>
              <a:t>was</a:t>
            </a:r>
            <a:r>
              <a:rPr lang="es-ES" dirty="0" smtClean="0"/>
              <a:t> </a:t>
            </a:r>
            <a:r>
              <a:rPr lang="es-ES" dirty="0" err="1" smtClean="0"/>
              <a:t>approved</a:t>
            </a:r>
            <a:r>
              <a:rPr lang="es-ES" dirty="0" smtClean="0"/>
              <a:t> </a:t>
            </a:r>
            <a:r>
              <a:rPr lang="es-ES" dirty="0" err="1" smtClean="0"/>
              <a:t>by</a:t>
            </a:r>
            <a:r>
              <a:rPr lang="es-ES" dirty="0" smtClean="0"/>
              <a:t> EC </a:t>
            </a:r>
            <a:r>
              <a:rPr lang="es-ES" dirty="0" err="1" smtClean="0"/>
              <a:t>on</a:t>
            </a:r>
            <a:r>
              <a:rPr lang="es-ES" dirty="0" smtClean="0"/>
              <a:t> </a:t>
            </a:r>
            <a:r>
              <a:rPr lang="es-ES" b="1" dirty="0" smtClean="0"/>
              <a:t>14 </a:t>
            </a:r>
            <a:r>
              <a:rPr lang="es-ES" b="1" dirty="0" err="1" smtClean="0"/>
              <a:t>October</a:t>
            </a:r>
            <a:r>
              <a:rPr lang="es-ES" b="1" dirty="0" smtClean="0"/>
              <a:t> 2013.</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9"/>
            <a:ext cx="8424936"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a:t>
            </a:r>
            <a:r>
              <a:rPr lang="en-GB" sz="2400" dirty="0" smtClean="0"/>
              <a:t>Results of the last auction between Portugal and Spain</a:t>
            </a:r>
            <a:endParaRPr lang="en-US" sz="2000" b="1" dirty="0" smtClean="0"/>
          </a:p>
        </p:txBody>
      </p:sp>
      <p:sp>
        <p:nvSpPr>
          <p:cNvPr id="4" name="3 Rectángulo"/>
          <p:cNvSpPr/>
          <p:nvPr/>
        </p:nvSpPr>
        <p:spPr>
          <a:xfrm>
            <a:off x="1187624" y="3068960"/>
            <a:ext cx="6768752"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solidFill>
                  <a:srgbClr val="FF0000"/>
                </a:solidFill>
              </a:rPr>
              <a:t>(for information by TSOs)</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268760"/>
            <a:ext cx="4176464"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V.2. </a:t>
            </a:r>
            <a:r>
              <a:rPr lang="en-GB" sz="2400" dirty="0" smtClean="0"/>
              <a:t>Latest news on PCIs</a:t>
            </a:r>
            <a:endParaRPr lang="en-US" sz="2400" dirty="0" smtClean="0"/>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V. Infrastructures</a:t>
            </a:r>
            <a:endParaRPr lang="en-US" sz="2800" dirty="0">
              <a:solidFill>
                <a:srgbClr val="FF0000"/>
              </a:solidFill>
            </a:endParaRPr>
          </a:p>
        </p:txBody>
      </p:sp>
      <p:graphicFrame>
        <p:nvGraphicFramePr>
          <p:cNvPr id="6" name="5 Tabla"/>
          <p:cNvGraphicFramePr>
            <a:graphicFrameLocks noGrp="1"/>
          </p:cNvGraphicFramePr>
          <p:nvPr/>
        </p:nvGraphicFramePr>
        <p:xfrm>
          <a:off x="755576" y="2492896"/>
          <a:ext cx="7416824" cy="3139494"/>
        </p:xfrm>
        <a:graphic>
          <a:graphicData uri="http://schemas.openxmlformats.org/drawingml/2006/table">
            <a:tbl>
              <a:tblPr/>
              <a:tblGrid>
                <a:gridCol w="763007"/>
                <a:gridCol w="6653817"/>
              </a:tblGrid>
              <a:tr h="486734">
                <a:tc>
                  <a:txBody>
                    <a:bodyPr/>
                    <a:lstStyle/>
                    <a:p>
                      <a:pPr>
                        <a:lnSpc>
                          <a:spcPct val="100000"/>
                        </a:lnSpc>
                        <a:spcAft>
                          <a:spcPts val="0"/>
                        </a:spcAft>
                      </a:pPr>
                      <a:r>
                        <a:rPr lang="en-GB" sz="1400" b="1" dirty="0">
                          <a:latin typeface="Arial" pitchFamily="34" charset="0"/>
                          <a:ea typeface="Calibri"/>
                          <a:cs typeface="Arial" pitchFamily="34" charset="0"/>
                        </a:rPr>
                        <a:t>5.4</a:t>
                      </a:r>
                      <a:endParaRPr lang="es-E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400" b="1" dirty="0">
                          <a:latin typeface="Arial" pitchFamily="34" charset="0"/>
                          <a:ea typeface="Calibri"/>
                          <a:cs typeface="Arial" pitchFamily="34" charset="0"/>
                        </a:rPr>
                        <a:t>PCI 3</a:t>
                      </a:r>
                      <a:r>
                        <a:rPr lang="en-GB" sz="1400" b="1" baseline="30000" dirty="0">
                          <a:latin typeface="Arial" pitchFamily="34" charset="0"/>
                          <a:ea typeface="Calibri"/>
                          <a:cs typeface="Arial" pitchFamily="34" charset="0"/>
                        </a:rPr>
                        <a:t>rd</a:t>
                      </a:r>
                      <a:r>
                        <a:rPr lang="en-GB" sz="1400" b="1" dirty="0">
                          <a:latin typeface="Arial" pitchFamily="34" charset="0"/>
                          <a:ea typeface="Calibri"/>
                          <a:cs typeface="Arial" pitchFamily="34" charset="0"/>
                        </a:rPr>
                        <a:t> interconnection point between Portugal and Spain.</a:t>
                      </a:r>
                      <a:endParaRPr lang="es-E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394">
                <a:tc>
                  <a:txBody>
                    <a:bodyPr/>
                    <a:lstStyle/>
                    <a:p>
                      <a:pPr>
                        <a:lnSpc>
                          <a:spcPct val="100000"/>
                        </a:lnSpc>
                        <a:spcAft>
                          <a:spcPts val="0"/>
                        </a:spcAft>
                      </a:pPr>
                      <a:r>
                        <a:rPr lang="en-GB" sz="1400" b="1">
                          <a:latin typeface="Arial" pitchFamily="34" charset="0"/>
                          <a:ea typeface="Calibri"/>
                          <a:cs typeface="Arial" pitchFamily="34" charset="0"/>
                        </a:rPr>
                        <a:t>5.5</a:t>
                      </a:r>
                      <a:endParaRPr lang="es-ES" sz="1400" b="1">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400" b="1" dirty="0">
                          <a:latin typeface="Arial" pitchFamily="34" charset="0"/>
                          <a:ea typeface="Calibri"/>
                          <a:cs typeface="Arial" pitchFamily="34" charset="0"/>
                        </a:rPr>
                        <a:t>PCI Eastern Axis Spain-France - interconnection point between Iberian Peninsula and France at Le </a:t>
                      </a:r>
                      <a:r>
                        <a:rPr lang="en-GB" sz="1400" b="1" dirty="0" err="1">
                          <a:latin typeface="Arial" pitchFamily="34" charset="0"/>
                          <a:ea typeface="Calibri"/>
                          <a:cs typeface="Arial" pitchFamily="34" charset="0"/>
                        </a:rPr>
                        <a:t>Perthus</a:t>
                      </a:r>
                      <a:r>
                        <a:rPr lang="en-GB" sz="1400" b="1" dirty="0">
                          <a:latin typeface="Arial" pitchFamily="34" charset="0"/>
                          <a:ea typeface="Calibri"/>
                          <a:cs typeface="Arial" pitchFamily="34" charset="0"/>
                        </a:rPr>
                        <a:t>– currently known as </a:t>
                      </a:r>
                      <a:r>
                        <a:rPr lang="en-GB" sz="1400" b="1" dirty="0" err="1" smtClean="0">
                          <a:latin typeface="Arial" pitchFamily="34" charset="0"/>
                          <a:ea typeface="Calibri"/>
                          <a:cs typeface="Arial" pitchFamily="34" charset="0"/>
                        </a:rPr>
                        <a:t>Midcat</a:t>
                      </a:r>
                      <a:endParaRPr lang="es-E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nSpc>
                          <a:spcPct val="100000"/>
                        </a:lnSpc>
                        <a:spcAft>
                          <a:spcPts val="0"/>
                        </a:spcAft>
                      </a:pPr>
                      <a:r>
                        <a:rPr lang="en-GB" sz="1400" b="1">
                          <a:latin typeface="Arial" pitchFamily="34" charset="0"/>
                          <a:ea typeface="Calibri"/>
                          <a:cs typeface="Arial" pitchFamily="34" charset="0"/>
                        </a:rPr>
                        <a:t>5.6</a:t>
                      </a:r>
                      <a:endParaRPr lang="es-ES" sz="1400" b="1">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400" b="1" dirty="0">
                          <a:latin typeface="Arial" pitchFamily="34" charset="0"/>
                          <a:ea typeface="Calibri"/>
                          <a:cs typeface="Arial" pitchFamily="34" charset="0"/>
                        </a:rPr>
                        <a:t>PCI Reinforcement of the French network from South to North – Reverse flow from France to Germany at </a:t>
                      </a:r>
                      <a:r>
                        <a:rPr lang="en-GB" sz="1400" b="1" dirty="0" err="1">
                          <a:latin typeface="Arial" pitchFamily="34" charset="0"/>
                          <a:ea typeface="Calibri"/>
                          <a:cs typeface="Arial" pitchFamily="34" charset="0"/>
                        </a:rPr>
                        <a:t>Obergailbach</a:t>
                      </a:r>
                      <a:r>
                        <a:rPr lang="en-GB" sz="1400" b="1" dirty="0">
                          <a:latin typeface="Arial" pitchFamily="34" charset="0"/>
                          <a:ea typeface="Calibri"/>
                          <a:cs typeface="Arial" pitchFamily="34" charset="0"/>
                        </a:rPr>
                        <a:t>/</a:t>
                      </a:r>
                      <a:r>
                        <a:rPr lang="en-GB" sz="1400" b="1" dirty="0" err="1">
                          <a:latin typeface="Arial" pitchFamily="34" charset="0"/>
                          <a:ea typeface="Calibri"/>
                          <a:cs typeface="Arial" pitchFamily="34" charset="0"/>
                        </a:rPr>
                        <a:t>Medelsheim</a:t>
                      </a:r>
                      <a:r>
                        <a:rPr lang="en-GB" sz="1400" b="1" dirty="0">
                          <a:latin typeface="Arial" pitchFamily="34" charset="0"/>
                          <a:ea typeface="Calibri"/>
                          <a:cs typeface="Arial" pitchFamily="34" charset="0"/>
                        </a:rPr>
                        <a:t> Interconnection point (France</a:t>
                      </a:r>
                      <a:r>
                        <a:rPr lang="en-GB" sz="1400" b="1" dirty="0" smtClean="0">
                          <a:latin typeface="Arial" pitchFamily="34" charset="0"/>
                          <a:ea typeface="Calibri"/>
                          <a:cs typeface="Arial" pitchFamily="34" charset="0"/>
                        </a:rPr>
                        <a:t>)</a:t>
                      </a:r>
                      <a:endParaRPr lang="es-E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00000"/>
                        </a:lnSpc>
                        <a:spcAft>
                          <a:spcPts val="0"/>
                        </a:spcAft>
                      </a:pPr>
                      <a:r>
                        <a:rPr lang="en-GB" sz="1400" b="1">
                          <a:latin typeface="Arial" pitchFamily="34" charset="0"/>
                          <a:ea typeface="Calibri"/>
                          <a:cs typeface="Arial" pitchFamily="34" charset="0"/>
                        </a:rPr>
                        <a:t>5.7</a:t>
                      </a:r>
                      <a:endParaRPr lang="es-ES" sz="1400" b="1">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400" b="1" dirty="0">
                          <a:solidFill>
                            <a:srgbClr val="000000"/>
                          </a:solidFill>
                          <a:latin typeface="Arial" pitchFamily="34" charset="0"/>
                          <a:ea typeface="Calibri"/>
                          <a:cs typeface="Arial" pitchFamily="34" charset="0"/>
                        </a:rPr>
                        <a:t>PCI Reinforcement of the French network from South to North on the Bourgogne pipeline between </a:t>
                      </a:r>
                      <a:r>
                        <a:rPr lang="en-GB" sz="1400" b="1" dirty="0" err="1">
                          <a:solidFill>
                            <a:srgbClr val="000000"/>
                          </a:solidFill>
                          <a:latin typeface="Arial" pitchFamily="34" charset="0"/>
                          <a:ea typeface="Calibri"/>
                          <a:cs typeface="Arial" pitchFamily="34" charset="0"/>
                        </a:rPr>
                        <a:t>Etrez</a:t>
                      </a:r>
                      <a:r>
                        <a:rPr lang="en-GB" sz="1400" b="1" dirty="0">
                          <a:solidFill>
                            <a:srgbClr val="000000"/>
                          </a:solidFill>
                          <a:latin typeface="Arial" pitchFamily="34" charset="0"/>
                          <a:ea typeface="Calibri"/>
                          <a:cs typeface="Arial" pitchFamily="34" charset="0"/>
                        </a:rPr>
                        <a:t> and </a:t>
                      </a:r>
                      <a:r>
                        <a:rPr lang="en-GB" sz="1400" b="1" dirty="0" err="1">
                          <a:solidFill>
                            <a:srgbClr val="000000"/>
                          </a:solidFill>
                          <a:latin typeface="Arial" pitchFamily="34" charset="0"/>
                          <a:ea typeface="Calibri"/>
                          <a:cs typeface="Arial" pitchFamily="34" charset="0"/>
                        </a:rPr>
                        <a:t>Voisines</a:t>
                      </a:r>
                      <a:r>
                        <a:rPr lang="en-GB" sz="1400" b="1" dirty="0">
                          <a:solidFill>
                            <a:srgbClr val="000000"/>
                          </a:solidFill>
                          <a:latin typeface="Arial" pitchFamily="34" charset="0"/>
                          <a:ea typeface="Calibri"/>
                          <a:cs typeface="Arial" pitchFamily="34" charset="0"/>
                        </a:rPr>
                        <a:t> (France</a:t>
                      </a:r>
                      <a:r>
                        <a:rPr lang="en-GB" sz="1400" b="1" dirty="0" smtClean="0">
                          <a:solidFill>
                            <a:srgbClr val="000000"/>
                          </a:solidFill>
                          <a:latin typeface="Arial" pitchFamily="34" charset="0"/>
                          <a:ea typeface="Calibri"/>
                          <a:cs typeface="Arial" pitchFamily="34" charset="0"/>
                        </a:rPr>
                        <a:t>)</a:t>
                      </a:r>
                      <a:endParaRPr lang="es-ES" sz="1400" b="1" dirty="0">
                        <a:solidFill>
                          <a:srgbClr val="000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222">
                <a:tc>
                  <a:txBody>
                    <a:bodyPr/>
                    <a:lstStyle/>
                    <a:p>
                      <a:pPr>
                        <a:lnSpc>
                          <a:spcPct val="100000"/>
                        </a:lnSpc>
                        <a:spcAft>
                          <a:spcPts val="0"/>
                        </a:spcAft>
                      </a:pPr>
                      <a:r>
                        <a:rPr lang="en-GB" sz="1400" b="1">
                          <a:latin typeface="Arial" pitchFamily="34" charset="0"/>
                          <a:ea typeface="Calibri"/>
                          <a:cs typeface="Arial" pitchFamily="34" charset="0"/>
                        </a:rPr>
                        <a:t>5.8</a:t>
                      </a:r>
                      <a:endParaRPr lang="es-ES" sz="1400" b="1">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400" b="1" dirty="0">
                          <a:solidFill>
                            <a:srgbClr val="000000"/>
                          </a:solidFill>
                          <a:latin typeface="Arial" pitchFamily="34" charset="0"/>
                          <a:ea typeface="Calibri"/>
                          <a:cs typeface="Arial" pitchFamily="34" charset="0"/>
                        </a:rPr>
                        <a:t>PCI Reinforcement of the French network from South to North on the east Lyonnais pipeline between Saint-</a:t>
                      </a:r>
                      <a:r>
                        <a:rPr lang="en-GB" sz="1400" b="1" dirty="0" err="1">
                          <a:solidFill>
                            <a:srgbClr val="000000"/>
                          </a:solidFill>
                          <a:latin typeface="Arial" pitchFamily="34" charset="0"/>
                          <a:ea typeface="Calibri"/>
                          <a:cs typeface="Arial" pitchFamily="34" charset="0"/>
                        </a:rPr>
                        <a:t>Avit</a:t>
                      </a:r>
                      <a:r>
                        <a:rPr lang="en-GB" sz="1400" b="1" dirty="0">
                          <a:solidFill>
                            <a:srgbClr val="000000"/>
                          </a:solidFill>
                          <a:latin typeface="Arial" pitchFamily="34" charset="0"/>
                          <a:ea typeface="Calibri"/>
                          <a:cs typeface="Arial" pitchFamily="34" charset="0"/>
                        </a:rPr>
                        <a:t> and </a:t>
                      </a:r>
                      <a:r>
                        <a:rPr lang="en-GB" sz="1400" b="1" dirty="0" err="1">
                          <a:solidFill>
                            <a:srgbClr val="000000"/>
                          </a:solidFill>
                          <a:latin typeface="Arial" pitchFamily="34" charset="0"/>
                          <a:ea typeface="Calibri"/>
                          <a:cs typeface="Arial" pitchFamily="34" charset="0"/>
                        </a:rPr>
                        <a:t>Etrez</a:t>
                      </a:r>
                      <a:r>
                        <a:rPr lang="en-GB" sz="1400" b="1" dirty="0">
                          <a:solidFill>
                            <a:srgbClr val="000000"/>
                          </a:solidFill>
                          <a:latin typeface="Arial" pitchFamily="34" charset="0"/>
                          <a:ea typeface="Calibri"/>
                          <a:cs typeface="Arial" pitchFamily="34" charset="0"/>
                        </a:rPr>
                        <a:t> (France</a:t>
                      </a:r>
                      <a:r>
                        <a:rPr lang="en-GB" sz="1400" b="1" dirty="0" smtClean="0">
                          <a:solidFill>
                            <a:srgbClr val="000000"/>
                          </a:solidFill>
                          <a:latin typeface="Arial" pitchFamily="34" charset="0"/>
                          <a:ea typeface="Calibri"/>
                          <a:cs typeface="Arial" pitchFamily="34" charset="0"/>
                        </a:rPr>
                        <a:t>)</a:t>
                      </a:r>
                      <a:endParaRPr lang="es-ES" sz="1400" b="1" dirty="0">
                        <a:solidFill>
                          <a:srgbClr val="000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Rectángulo"/>
          <p:cNvSpPr/>
          <p:nvPr/>
        </p:nvSpPr>
        <p:spPr>
          <a:xfrm>
            <a:off x="467544" y="1844824"/>
            <a:ext cx="7920880" cy="584775"/>
          </a:xfrm>
          <a:prstGeom prst="rect">
            <a:avLst/>
          </a:prstGeom>
        </p:spPr>
        <p:txBody>
          <a:bodyPr wrap="square">
            <a:spAutoFit/>
          </a:bodyPr>
          <a:lstStyle/>
          <a:p>
            <a:r>
              <a:rPr lang="en-GB" sz="1600" b="1" dirty="0" smtClean="0">
                <a:solidFill>
                  <a:srgbClr val="003399"/>
                </a:solidFill>
                <a:latin typeface="Arial" pitchFamily="34" charset="0"/>
                <a:cs typeface="Arial" pitchFamily="34" charset="0"/>
              </a:rPr>
              <a:t>PCIs affecting the SGRI - </a:t>
            </a:r>
            <a:r>
              <a:rPr lang="en-GB" sz="1600" b="1" dirty="0" smtClean="0">
                <a:solidFill>
                  <a:srgbClr val="003399"/>
                </a:solidFill>
              </a:rPr>
              <a:t>al</a:t>
            </a:r>
            <a:r>
              <a:rPr lang="en-GB" sz="1600" b="1" dirty="0" smtClean="0">
                <a:solidFill>
                  <a:srgbClr val="003399"/>
                </a:solidFill>
                <a:latin typeface="Arial" pitchFamily="34" charset="0"/>
                <a:cs typeface="Arial" pitchFamily="34" charset="0"/>
              </a:rPr>
              <a:t>lowing bidirectional flows among Portugal, Spain, France and Germany</a:t>
            </a:r>
            <a:endParaRPr lang="es-ES" sz="1600" b="1" dirty="0">
              <a:solidFill>
                <a:srgbClr val="003399"/>
              </a:solidFill>
              <a:latin typeface="Arial" pitchFamily="34" charset="0"/>
              <a:cs typeface="Arial" pitchFamily="34" charset="0"/>
            </a:endParaRPr>
          </a:p>
        </p:txBody>
      </p:sp>
      <p:graphicFrame>
        <p:nvGraphicFramePr>
          <p:cNvPr id="9" name="8 Tabla"/>
          <p:cNvGraphicFramePr>
            <a:graphicFrameLocks noGrp="1"/>
          </p:cNvGraphicFramePr>
          <p:nvPr/>
        </p:nvGraphicFramePr>
        <p:xfrm>
          <a:off x="755576" y="6093296"/>
          <a:ext cx="7488832" cy="641350"/>
        </p:xfrm>
        <a:graphic>
          <a:graphicData uri="http://schemas.openxmlformats.org/drawingml/2006/table">
            <a:tbl>
              <a:tblPr/>
              <a:tblGrid>
                <a:gridCol w="770413"/>
                <a:gridCol w="6718419"/>
              </a:tblGrid>
              <a:tr h="214630">
                <a:tc>
                  <a:txBody>
                    <a:bodyPr/>
                    <a:lstStyle/>
                    <a:p>
                      <a:pPr marL="0" algn="l" defTabSz="914400" rtl="0" eaLnBrk="1" latinLnBrk="0" hangingPunct="1">
                        <a:lnSpc>
                          <a:spcPct val="100000"/>
                        </a:lnSpc>
                        <a:spcAft>
                          <a:spcPts val="0"/>
                        </a:spcAft>
                      </a:pPr>
                      <a:r>
                        <a:rPr lang="en-GB" sz="1400" b="1" kern="1200" dirty="0">
                          <a:solidFill>
                            <a:schemeClr val="tx1"/>
                          </a:solidFill>
                          <a:latin typeface="Arial" pitchFamily="34" charset="0"/>
                          <a:ea typeface="Calibri"/>
                          <a:cs typeface="Arial" pitchFamily="34" charset="0"/>
                        </a:rPr>
                        <a:t>5.13</a:t>
                      </a:r>
                      <a:endParaRPr lang="es-ES" sz="1400" b="1" kern="1200" dirty="0">
                        <a:solidFill>
                          <a:schemeClr val="tx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en-GB" sz="1400" b="1" kern="1200" dirty="0">
                          <a:solidFill>
                            <a:schemeClr val="tx1"/>
                          </a:solidFill>
                          <a:latin typeface="Arial" pitchFamily="34" charset="0"/>
                          <a:ea typeface="Calibri"/>
                          <a:cs typeface="Arial" pitchFamily="34" charset="0"/>
                        </a:rPr>
                        <a:t>PCI New interconnection between </a:t>
                      </a:r>
                      <a:r>
                        <a:rPr lang="en-GB" sz="1400" b="1" kern="1200" dirty="0" err="1">
                          <a:solidFill>
                            <a:schemeClr val="tx1"/>
                          </a:solidFill>
                          <a:latin typeface="Arial" pitchFamily="34" charset="0"/>
                          <a:ea typeface="Calibri"/>
                          <a:cs typeface="Arial" pitchFamily="34" charset="0"/>
                        </a:rPr>
                        <a:t>Pitgam</a:t>
                      </a:r>
                      <a:r>
                        <a:rPr lang="en-GB" sz="1400" b="1" kern="1200" dirty="0">
                          <a:solidFill>
                            <a:schemeClr val="tx1"/>
                          </a:solidFill>
                          <a:latin typeface="Arial" pitchFamily="34" charset="0"/>
                          <a:ea typeface="Calibri"/>
                          <a:cs typeface="Arial" pitchFamily="34" charset="0"/>
                        </a:rPr>
                        <a:t> (France) and </a:t>
                      </a:r>
                      <a:r>
                        <a:rPr lang="en-GB" sz="1400" b="1" kern="1200" dirty="0" err="1">
                          <a:solidFill>
                            <a:schemeClr val="tx1"/>
                          </a:solidFill>
                          <a:latin typeface="Arial" pitchFamily="34" charset="0"/>
                          <a:ea typeface="Calibri"/>
                          <a:cs typeface="Arial" pitchFamily="34" charset="0"/>
                        </a:rPr>
                        <a:t>Maldegem</a:t>
                      </a:r>
                      <a:r>
                        <a:rPr lang="en-GB" sz="1400" b="1" kern="1200" dirty="0">
                          <a:solidFill>
                            <a:schemeClr val="tx1"/>
                          </a:solidFill>
                          <a:latin typeface="Arial" pitchFamily="34" charset="0"/>
                          <a:ea typeface="Calibri"/>
                          <a:cs typeface="Arial" pitchFamily="34" charset="0"/>
                        </a:rPr>
                        <a:t> (Belgium</a:t>
                      </a:r>
                      <a:r>
                        <a:rPr lang="en-GB" sz="1400" b="1" kern="1200" dirty="0" smtClean="0">
                          <a:solidFill>
                            <a:schemeClr val="tx1"/>
                          </a:solidFill>
                          <a:latin typeface="Arial" pitchFamily="34" charset="0"/>
                          <a:ea typeface="Calibri"/>
                          <a:cs typeface="Arial" pitchFamily="34" charset="0"/>
                        </a:rPr>
                        <a:t>)</a:t>
                      </a:r>
                      <a:endParaRPr lang="es-ES" sz="1400" b="1" kern="1200" dirty="0">
                        <a:solidFill>
                          <a:schemeClr val="tx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l" defTabSz="914400" rtl="0" eaLnBrk="1" latinLnBrk="0" hangingPunct="1">
                        <a:lnSpc>
                          <a:spcPct val="100000"/>
                        </a:lnSpc>
                        <a:spcAft>
                          <a:spcPts val="0"/>
                        </a:spcAft>
                      </a:pPr>
                      <a:r>
                        <a:rPr lang="en-GB" sz="1400" b="1" kern="1200" dirty="0">
                          <a:solidFill>
                            <a:schemeClr val="tx1"/>
                          </a:solidFill>
                          <a:latin typeface="Arial" pitchFamily="34" charset="0"/>
                          <a:ea typeface="Calibri"/>
                          <a:cs typeface="Arial" pitchFamily="34" charset="0"/>
                        </a:rPr>
                        <a:t>5.14</a:t>
                      </a:r>
                      <a:endParaRPr lang="es-ES" sz="1400" b="1" kern="1200" dirty="0">
                        <a:solidFill>
                          <a:schemeClr val="tx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en-GB" sz="1400" b="1" kern="1200" dirty="0">
                          <a:solidFill>
                            <a:schemeClr val="tx1"/>
                          </a:solidFill>
                          <a:latin typeface="Arial" pitchFamily="34" charset="0"/>
                          <a:ea typeface="Calibri"/>
                          <a:cs typeface="Arial" pitchFamily="34" charset="0"/>
                        </a:rPr>
                        <a:t>PCI Reinforcement of the French network from South to North on the Arc de </a:t>
                      </a:r>
                      <a:r>
                        <a:rPr lang="en-GB" sz="1400" b="1" kern="1200" dirty="0" err="1">
                          <a:solidFill>
                            <a:schemeClr val="tx1"/>
                          </a:solidFill>
                          <a:latin typeface="Arial" pitchFamily="34" charset="0"/>
                          <a:ea typeface="Calibri"/>
                          <a:cs typeface="Arial" pitchFamily="34" charset="0"/>
                        </a:rPr>
                        <a:t>Dierrey</a:t>
                      </a:r>
                      <a:r>
                        <a:rPr lang="en-GB" sz="1400" b="1" kern="1200" dirty="0">
                          <a:solidFill>
                            <a:schemeClr val="tx1"/>
                          </a:solidFill>
                          <a:latin typeface="Arial" pitchFamily="34" charset="0"/>
                          <a:ea typeface="Calibri"/>
                          <a:cs typeface="Arial" pitchFamily="34" charset="0"/>
                        </a:rPr>
                        <a:t> pipeline between </a:t>
                      </a:r>
                      <a:r>
                        <a:rPr lang="en-GB" sz="1400" b="1" kern="1200" dirty="0" err="1">
                          <a:solidFill>
                            <a:schemeClr val="tx1"/>
                          </a:solidFill>
                          <a:latin typeface="Arial" pitchFamily="34" charset="0"/>
                          <a:ea typeface="Calibri"/>
                          <a:cs typeface="Arial" pitchFamily="34" charset="0"/>
                        </a:rPr>
                        <a:t>Cuvilly</a:t>
                      </a:r>
                      <a:r>
                        <a:rPr lang="en-GB" sz="1400" b="1" kern="1200" dirty="0">
                          <a:solidFill>
                            <a:schemeClr val="tx1"/>
                          </a:solidFill>
                          <a:latin typeface="Arial" pitchFamily="34" charset="0"/>
                          <a:ea typeface="Calibri"/>
                          <a:cs typeface="Arial" pitchFamily="34" charset="0"/>
                        </a:rPr>
                        <a:t>, </a:t>
                      </a:r>
                      <a:r>
                        <a:rPr lang="en-GB" sz="1400" b="1" kern="1200" dirty="0" err="1">
                          <a:solidFill>
                            <a:schemeClr val="tx1"/>
                          </a:solidFill>
                          <a:latin typeface="Arial" pitchFamily="34" charset="0"/>
                          <a:ea typeface="Calibri"/>
                          <a:cs typeface="Arial" pitchFamily="34" charset="0"/>
                        </a:rPr>
                        <a:t>Dierrey</a:t>
                      </a:r>
                      <a:r>
                        <a:rPr lang="en-GB" sz="1400" b="1" kern="1200" dirty="0">
                          <a:solidFill>
                            <a:schemeClr val="tx1"/>
                          </a:solidFill>
                          <a:latin typeface="Arial" pitchFamily="34" charset="0"/>
                          <a:ea typeface="Calibri"/>
                          <a:cs typeface="Arial" pitchFamily="34" charset="0"/>
                        </a:rPr>
                        <a:t> and </a:t>
                      </a:r>
                      <a:r>
                        <a:rPr lang="en-GB" sz="1400" b="1" kern="1200" dirty="0" err="1">
                          <a:solidFill>
                            <a:schemeClr val="tx1"/>
                          </a:solidFill>
                          <a:latin typeface="Arial" pitchFamily="34" charset="0"/>
                          <a:ea typeface="Calibri"/>
                          <a:cs typeface="Arial" pitchFamily="34" charset="0"/>
                        </a:rPr>
                        <a:t>Voisines</a:t>
                      </a:r>
                      <a:r>
                        <a:rPr lang="en-GB" sz="1400" b="1" kern="1200" dirty="0">
                          <a:solidFill>
                            <a:schemeClr val="tx1"/>
                          </a:solidFill>
                          <a:latin typeface="Arial" pitchFamily="34" charset="0"/>
                          <a:ea typeface="Calibri"/>
                          <a:cs typeface="Arial" pitchFamily="34" charset="0"/>
                        </a:rPr>
                        <a:t>  (France</a:t>
                      </a:r>
                      <a:r>
                        <a:rPr lang="en-GB" sz="1400" b="1" kern="1200" dirty="0" smtClean="0">
                          <a:solidFill>
                            <a:schemeClr val="tx1"/>
                          </a:solidFill>
                          <a:latin typeface="Arial" pitchFamily="34" charset="0"/>
                          <a:ea typeface="Calibri"/>
                          <a:cs typeface="Arial" pitchFamily="34" charset="0"/>
                        </a:rPr>
                        <a:t>)</a:t>
                      </a:r>
                      <a:endParaRPr lang="es-ES" sz="1400" b="1" kern="1200" dirty="0">
                        <a:solidFill>
                          <a:schemeClr val="tx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539552" y="5733256"/>
            <a:ext cx="7920880" cy="338554"/>
          </a:xfrm>
          <a:prstGeom prst="rect">
            <a:avLst/>
          </a:prstGeom>
        </p:spPr>
        <p:txBody>
          <a:bodyPr wrap="square">
            <a:spAutoFit/>
          </a:bodyPr>
          <a:lstStyle/>
          <a:p>
            <a:r>
              <a:rPr lang="en-GB" sz="1600" b="1" dirty="0" smtClean="0">
                <a:solidFill>
                  <a:srgbClr val="003399"/>
                </a:solidFill>
              </a:rPr>
              <a:t>Other PCIs in France</a:t>
            </a:r>
            <a:endParaRPr lang="es-ES" sz="1600" b="1" dirty="0">
              <a:solidFill>
                <a:srgbClr val="003399"/>
              </a:solidFill>
            </a:endParaRP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268760"/>
            <a:ext cx="4176464"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V.2. </a:t>
            </a:r>
            <a:r>
              <a:rPr lang="en-GB" sz="2400" dirty="0" smtClean="0"/>
              <a:t>Latest news on PCIs</a:t>
            </a:r>
            <a:endParaRPr lang="en-US" sz="2400" dirty="0" smtClean="0"/>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V. Infrastructures</a:t>
            </a:r>
            <a:endParaRPr lang="en-US" sz="2800" dirty="0">
              <a:solidFill>
                <a:srgbClr val="FF0000"/>
              </a:solidFill>
            </a:endParaRPr>
          </a:p>
        </p:txBody>
      </p:sp>
      <p:sp>
        <p:nvSpPr>
          <p:cNvPr id="12" name="Rectangle 1"/>
          <p:cNvSpPr>
            <a:spLocks noChangeArrowheads="1"/>
          </p:cNvSpPr>
          <p:nvPr/>
        </p:nvSpPr>
        <p:spPr bwMode="auto">
          <a:xfrm>
            <a:off x="179512" y="1772816"/>
            <a:ext cx="8568952" cy="496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6088" indent="-446088" algn="just">
              <a:spcBef>
                <a:spcPts val="1000"/>
              </a:spcBef>
              <a:buFont typeface="Arial" pitchFamily="34" charset="0"/>
              <a:buChar char="•"/>
            </a:pPr>
            <a:r>
              <a:rPr lang="es-ES" dirty="0" err="1" smtClean="0"/>
              <a:t>Article</a:t>
            </a:r>
            <a:r>
              <a:rPr lang="es-ES" dirty="0" smtClean="0"/>
              <a:t> 12 of </a:t>
            </a:r>
            <a:r>
              <a:rPr lang="es-ES" dirty="0" err="1" smtClean="0"/>
              <a:t>Regulation</a:t>
            </a:r>
            <a:r>
              <a:rPr lang="es-ES" dirty="0" smtClean="0"/>
              <a:t> </a:t>
            </a:r>
            <a:r>
              <a:rPr lang="en-GB" dirty="0" smtClean="0"/>
              <a:t>347/2013 of 17 April 2013 on guidelines for trans-European energy infrastructure allows project promoters </a:t>
            </a:r>
            <a:r>
              <a:rPr lang="en-GB" b="1" dirty="0" smtClean="0"/>
              <a:t>to submit to the concerned NRAs a cross border cost allocation – CBCA - request </a:t>
            </a:r>
            <a:r>
              <a:rPr lang="en-GB" dirty="0" smtClean="0"/>
              <a:t>as soon as the project has reached sufficient maturity and requires the NRAs to take coordinated decisions on the allocation of investment costs.</a:t>
            </a:r>
            <a:endParaRPr lang="es-ES" dirty="0" smtClean="0"/>
          </a:p>
          <a:p>
            <a:pPr marL="446088" indent="-446088" algn="just">
              <a:spcBef>
                <a:spcPts val="1000"/>
              </a:spcBef>
              <a:buFont typeface="Arial" pitchFamily="34" charset="0"/>
              <a:buChar char="•"/>
            </a:pPr>
            <a:r>
              <a:rPr lang="es-ES" dirty="0" err="1" smtClean="0"/>
              <a:t>For</a:t>
            </a:r>
            <a:r>
              <a:rPr lang="es-ES" dirty="0" smtClean="0"/>
              <a:t> </a:t>
            </a:r>
            <a:r>
              <a:rPr lang="es-ES" dirty="0" err="1" smtClean="0"/>
              <a:t>projects</a:t>
            </a:r>
            <a:r>
              <a:rPr lang="es-ES" dirty="0" smtClean="0"/>
              <a:t> </a:t>
            </a:r>
            <a:r>
              <a:rPr lang="es-ES" dirty="0" err="1" smtClean="0"/>
              <a:t>included</a:t>
            </a:r>
            <a:r>
              <a:rPr lang="es-ES" dirty="0" smtClean="0"/>
              <a:t> in </a:t>
            </a:r>
            <a:r>
              <a:rPr lang="es-ES" dirty="0" err="1" smtClean="0"/>
              <a:t>the</a:t>
            </a:r>
            <a:r>
              <a:rPr lang="es-ES" dirty="0" smtClean="0"/>
              <a:t> </a:t>
            </a:r>
            <a:r>
              <a:rPr lang="es-ES" dirty="0" err="1" smtClean="0"/>
              <a:t>first</a:t>
            </a:r>
            <a:r>
              <a:rPr lang="es-ES" dirty="0" smtClean="0"/>
              <a:t> PCI </a:t>
            </a:r>
            <a:r>
              <a:rPr lang="es-ES" dirty="0" err="1" smtClean="0"/>
              <a:t>list</a:t>
            </a:r>
            <a:r>
              <a:rPr lang="es-ES" dirty="0" smtClean="0"/>
              <a:t>: </a:t>
            </a:r>
            <a:r>
              <a:rPr lang="es-ES" dirty="0" err="1" smtClean="0"/>
              <a:t>the</a:t>
            </a:r>
            <a:r>
              <a:rPr lang="es-ES" dirty="0" smtClean="0"/>
              <a:t> </a:t>
            </a:r>
            <a:r>
              <a:rPr lang="es-ES" dirty="0" err="1" smtClean="0"/>
              <a:t>deadline</a:t>
            </a:r>
            <a:r>
              <a:rPr lang="es-ES" dirty="0" smtClean="0"/>
              <a:t> </a:t>
            </a:r>
            <a:r>
              <a:rPr lang="es-ES" dirty="0" err="1" smtClean="0"/>
              <a:t>was</a:t>
            </a:r>
            <a:r>
              <a:rPr lang="es-ES" dirty="0" smtClean="0"/>
              <a:t> 31 </a:t>
            </a:r>
            <a:r>
              <a:rPr lang="es-ES" dirty="0" err="1" smtClean="0"/>
              <a:t>October</a:t>
            </a:r>
            <a:r>
              <a:rPr lang="es-ES" dirty="0" smtClean="0"/>
              <a:t> 2013.</a:t>
            </a:r>
          </a:p>
          <a:p>
            <a:pPr marL="446088" indent="-446088" algn="just">
              <a:spcBef>
                <a:spcPts val="1000"/>
              </a:spcBef>
              <a:buFont typeface="Arial" pitchFamily="34" charset="0"/>
              <a:buChar char="•"/>
            </a:pPr>
            <a:r>
              <a:rPr lang="es-ES" dirty="0" err="1" smtClean="0"/>
              <a:t>Published</a:t>
            </a:r>
            <a:r>
              <a:rPr lang="es-ES" dirty="0" smtClean="0"/>
              <a:t> in </a:t>
            </a:r>
            <a:r>
              <a:rPr lang="es-ES" dirty="0" err="1" smtClean="0"/>
              <a:t>September</a:t>
            </a:r>
            <a:r>
              <a:rPr lang="es-ES" dirty="0" smtClean="0"/>
              <a:t> 2013: </a:t>
            </a:r>
            <a:r>
              <a:rPr lang="es-ES" i="1" u="sng" dirty="0" smtClean="0"/>
              <a:t>ACER </a:t>
            </a:r>
            <a:r>
              <a:rPr lang="en-GB" i="1" u="sng" dirty="0" smtClean="0"/>
              <a:t>Recommendation regarding the CBCA requests submitted in the framework of the first union list of electricity and gas PCIs</a:t>
            </a:r>
          </a:p>
          <a:p>
            <a:pPr marL="1360488" lvl="4" indent="-446088">
              <a:buFont typeface="Wingdings" pitchFamily="2" charset="2"/>
              <a:buChar char="ü"/>
            </a:pPr>
            <a:r>
              <a:rPr lang="en-GB" sz="1400" dirty="0" smtClean="0"/>
              <a:t>Information to be submitted with a CBCA request and</a:t>
            </a:r>
            <a:endParaRPr lang="es-ES" sz="1400" dirty="0" smtClean="0"/>
          </a:p>
          <a:p>
            <a:pPr marL="1360488" lvl="4" indent="-446088">
              <a:buFont typeface="Wingdings" pitchFamily="2" charset="2"/>
              <a:buChar char="ü"/>
            </a:pPr>
            <a:r>
              <a:rPr lang="en-GB" sz="1400" dirty="0" smtClean="0"/>
              <a:t>High-level principles for NRAs’ handling of CBCA requests.</a:t>
            </a:r>
            <a:endParaRPr lang="es-ES" sz="1400" dirty="0" smtClean="0"/>
          </a:p>
          <a:p>
            <a:pPr marL="447675" lvl="0" indent="-447675">
              <a:buFont typeface="Arial" pitchFamily="34" charset="0"/>
              <a:buChar char="•"/>
            </a:pPr>
            <a:endParaRPr lang="es-ES" dirty="0" smtClean="0"/>
          </a:p>
          <a:p>
            <a:pPr marL="447675" lvl="0" indent="-447675">
              <a:buFont typeface="Arial" pitchFamily="34" charset="0"/>
              <a:buChar char="•"/>
            </a:pPr>
            <a:r>
              <a:rPr lang="es-ES" dirty="0" err="1" smtClean="0"/>
              <a:t>Approved</a:t>
            </a:r>
            <a:r>
              <a:rPr lang="es-ES" dirty="0" smtClean="0"/>
              <a:t> </a:t>
            </a:r>
            <a:r>
              <a:rPr lang="es-ES" dirty="0" err="1" smtClean="0"/>
              <a:t>on</a:t>
            </a:r>
            <a:r>
              <a:rPr lang="es-ES" dirty="0" smtClean="0"/>
              <a:t> 5 </a:t>
            </a:r>
            <a:r>
              <a:rPr lang="es-ES" dirty="0" err="1" smtClean="0"/>
              <a:t>Nov</a:t>
            </a:r>
            <a:r>
              <a:rPr lang="es-ES" dirty="0" smtClean="0"/>
              <a:t>: </a:t>
            </a:r>
            <a:r>
              <a:rPr lang="es-ES" i="1" u="sng" dirty="0" smtClean="0"/>
              <a:t>ACER </a:t>
            </a:r>
            <a:r>
              <a:rPr lang="es-ES" i="1" u="sng" dirty="0" err="1" smtClean="0"/>
              <a:t>Internal</a:t>
            </a:r>
            <a:r>
              <a:rPr lang="es-ES" i="1" u="sng" dirty="0" smtClean="0"/>
              <a:t> </a:t>
            </a:r>
            <a:r>
              <a:rPr lang="es-ES" i="1" u="sng" dirty="0" err="1" smtClean="0"/>
              <a:t>Document</a:t>
            </a:r>
            <a:r>
              <a:rPr lang="es-ES" i="1" u="sng" dirty="0" smtClean="0"/>
              <a:t> </a:t>
            </a:r>
            <a:r>
              <a:rPr lang="de-AT" i="1" u="sng" dirty="0" smtClean="0"/>
              <a:t>on further guidance on CBCA for electricity and gas PCIs</a:t>
            </a:r>
          </a:p>
          <a:p>
            <a:pPr marL="1360488" lvl="4" indent="-446088">
              <a:buFont typeface="Wingdings" pitchFamily="2" charset="2"/>
              <a:buChar char="ü"/>
            </a:pPr>
            <a:r>
              <a:rPr lang="en-GB" sz="1400" dirty="0" smtClean="0"/>
              <a:t>Steps, timeline and ways of coordination between NRAs as to how to implement the provisions</a:t>
            </a:r>
            <a:endParaRPr lang="es-ES" sz="1400" dirty="0" smtClean="0"/>
          </a:p>
          <a:p>
            <a:pPr marL="1360488" lvl="4" indent="-446088">
              <a:buFont typeface="Wingdings" pitchFamily="2" charset="2"/>
              <a:buChar char="ü"/>
            </a:pPr>
            <a:r>
              <a:rPr lang="en-GB" sz="1400" dirty="0" smtClean="0"/>
              <a:t>Documents to be developed within the CBCA request assessment and approval process,  approach and timing for payments</a:t>
            </a:r>
            <a:endParaRPr lang="es-ES" dirty="0" smtClean="0"/>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1520" y="1340768"/>
            <a:ext cx="4176464"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V.2. </a:t>
            </a:r>
            <a:r>
              <a:rPr lang="en-GB" sz="2400" dirty="0" smtClean="0"/>
              <a:t>Latest news on PCIs</a:t>
            </a:r>
            <a:endParaRPr lang="en-US" sz="2400" dirty="0" smtClean="0"/>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V. Infrastructures</a:t>
            </a:r>
            <a:endParaRPr lang="en-US" sz="2800" dirty="0">
              <a:solidFill>
                <a:srgbClr val="FF0000"/>
              </a:solidFill>
            </a:endParaRPr>
          </a:p>
        </p:txBody>
      </p:sp>
      <p:sp>
        <p:nvSpPr>
          <p:cNvPr id="12" name="Rectangle 1"/>
          <p:cNvSpPr>
            <a:spLocks noChangeArrowheads="1"/>
          </p:cNvSpPr>
          <p:nvPr/>
        </p:nvSpPr>
        <p:spPr bwMode="auto">
          <a:xfrm>
            <a:off x="323528" y="2010641"/>
            <a:ext cx="8352928" cy="45089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indent="-361950" algn="just">
              <a:spcBef>
                <a:spcPts val="1200"/>
              </a:spcBef>
              <a:spcAft>
                <a:spcPts val="600"/>
              </a:spcAft>
              <a:buFont typeface="Arial" pitchFamily="34" charset="0"/>
              <a:buChar char="•"/>
            </a:pPr>
            <a:r>
              <a:rPr lang="es-ES" dirty="0" smtClean="0"/>
              <a:t>ENTSOG </a:t>
            </a:r>
            <a:r>
              <a:rPr lang="es-ES" dirty="0" err="1" smtClean="0"/>
              <a:t>is</a:t>
            </a:r>
            <a:r>
              <a:rPr lang="es-ES" dirty="0" smtClean="0"/>
              <a:t> </a:t>
            </a:r>
            <a:r>
              <a:rPr lang="es-ES" dirty="0" err="1" smtClean="0"/>
              <a:t>developing</a:t>
            </a:r>
            <a:r>
              <a:rPr lang="es-ES" dirty="0" smtClean="0"/>
              <a:t> </a:t>
            </a:r>
            <a:r>
              <a:rPr lang="es-ES" dirty="0" err="1" smtClean="0"/>
              <a:t>the</a:t>
            </a:r>
            <a:r>
              <a:rPr lang="es-ES" dirty="0" smtClean="0"/>
              <a:t> </a:t>
            </a:r>
            <a:r>
              <a:rPr lang="es-ES" dirty="0" err="1" smtClean="0"/>
              <a:t>methodology</a:t>
            </a:r>
            <a:r>
              <a:rPr lang="es-ES" dirty="0" smtClean="0"/>
              <a:t> of </a:t>
            </a:r>
            <a:r>
              <a:rPr lang="es-ES" dirty="0" err="1" smtClean="0"/>
              <a:t>cost-benefit</a:t>
            </a:r>
            <a:r>
              <a:rPr lang="es-ES" dirty="0" smtClean="0"/>
              <a:t> </a:t>
            </a:r>
            <a:r>
              <a:rPr lang="es-ES" dirty="0" err="1" smtClean="0"/>
              <a:t>analysis</a:t>
            </a:r>
            <a:r>
              <a:rPr lang="es-ES" dirty="0" smtClean="0"/>
              <a:t> – </a:t>
            </a:r>
            <a:r>
              <a:rPr lang="es-ES" b="1" dirty="0" smtClean="0"/>
              <a:t>CBA</a:t>
            </a:r>
            <a:r>
              <a:rPr lang="es-ES" dirty="0" smtClean="0"/>
              <a:t> - </a:t>
            </a:r>
            <a:r>
              <a:rPr lang="es-ES" dirty="0" err="1" smtClean="0"/>
              <a:t>to</a:t>
            </a:r>
            <a:r>
              <a:rPr lang="es-ES" dirty="0" smtClean="0"/>
              <a:t> </a:t>
            </a:r>
            <a:r>
              <a:rPr lang="es-ES" dirty="0" err="1" smtClean="0"/>
              <a:t>evaluate</a:t>
            </a:r>
            <a:r>
              <a:rPr lang="es-ES" dirty="0" smtClean="0"/>
              <a:t> </a:t>
            </a:r>
            <a:r>
              <a:rPr lang="es-ES" dirty="0" err="1" smtClean="0"/>
              <a:t>the</a:t>
            </a:r>
            <a:r>
              <a:rPr lang="es-ES" dirty="0" smtClean="0"/>
              <a:t> </a:t>
            </a:r>
            <a:r>
              <a:rPr lang="es-ES" dirty="0" err="1" smtClean="0"/>
              <a:t>projects</a:t>
            </a:r>
            <a:r>
              <a:rPr lang="es-ES" dirty="0" smtClean="0"/>
              <a:t> (</a:t>
            </a:r>
            <a:r>
              <a:rPr lang="es-ES" dirty="0" err="1" smtClean="0"/>
              <a:t>according</a:t>
            </a:r>
            <a:r>
              <a:rPr lang="es-ES" dirty="0" smtClean="0"/>
              <a:t> </a:t>
            </a:r>
            <a:r>
              <a:rPr lang="es-ES" dirty="0" err="1" smtClean="0"/>
              <a:t>to</a:t>
            </a:r>
            <a:r>
              <a:rPr lang="es-ES" dirty="0" smtClean="0"/>
              <a:t> </a:t>
            </a:r>
            <a:r>
              <a:rPr lang="es-ES" dirty="0" err="1" smtClean="0"/>
              <a:t>article</a:t>
            </a:r>
            <a:r>
              <a:rPr lang="es-ES" dirty="0" smtClean="0"/>
              <a:t> 7 of </a:t>
            </a:r>
            <a:r>
              <a:rPr lang="es-ES" dirty="0" err="1" smtClean="0"/>
              <a:t>Regulation</a:t>
            </a:r>
            <a:r>
              <a:rPr lang="es-ES" dirty="0" smtClean="0"/>
              <a:t> 715/2009 </a:t>
            </a:r>
            <a:r>
              <a:rPr lang="es-ES" dirty="0" err="1" smtClean="0"/>
              <a:t>on</a:t>
            </a:r>
            <a:r>
              <a:rPr lang="es-ES" dirty="0" smtClean="0"/>
              <a:t> </a:t>
            </a:r>
            <a:r>
              <a:rPr lang="es-ES" dirty="0" err="1" smtClean="0"/>
              <a:t>conditions</a:t>
            </a:r>
            <a:r>
              <a:rPr lang="es-ES" dirty="0" smtClean="0"/>
              <a:t> </a:t>
            </a:r>
            <a:r>
              <a:rPr lang="es-ES" dirty="0" err="1" smtClean="0"/>
              <a:t>for</a:t>
            </a:r>
            <a:r>
              <a:rPr lang="es-ES" dirty="0" smtClean="0"/>
              <a:t> </a:t>
            </a:r>
            <a:r>
              <a:rPr lang="es-ES" dirty="0" err="1" smtClean="0"/>
              <a:t>access</a:t>
            </a:r>
            <a:r>
              <a:rPr lang="es-ES" dirty="0" smtClean="0"/>
              <a:t> </a:t>
            </a:r>
            <a:r>
              <a:rPr lang="es-ES" dirty="0" err="1" smtClean="0"/>
              <a:t>to</a:t>
            </a:r>
            <a:r>
              <a:rPr lang="es-ES" dirty="0" smtClean="0"/>
              <a:t> </a:t>
            </a:r>
            <a:r>
              <a:rPr lang="es-ES" dirty="0" err="1" smtClean="0"/>
              <a:t>the</a:t>
            </a:r>
            <a:r>
              <a:rPr lang="es-ES" dirty="0" smtClean="0"/>
              <a:t> natural gas </a:t>
            </a:r>
            <a:r>
              <a:rPr lang="es-ES" dirty="0" err="1" smtClean="0"/>
              <a:t>transmission</a:t>
            </a:r>
            <a:r>
              <a:rPr lang="es-ES" dirty="0" smtClean="0"/>
              <a:t> </a:t>
            </a:r>
            <a:r>
              <a:rPr lang="es-ES" dirty="0" err="1" smtClean="0"/>
              <a:t>networks</a:t>
            </a:r>
            <a:r>
              <a:rPr lang="es-ES" dirty="0" smtClean="0"/>
              <a:t>).</a:t>
            </a:r>
          </a:p>
          <a:p>
            <a:pPr marL="819150" lvl="2" indent="-361950" algn="just">
              <a:spcBef>
                <a:spcPts val="1200"/>
              </a:spcBef>
              <a:spcAft>
                <a:spcPts val="600"/>
              </a:spcAft>
              <a:buFont typeface="Wingdings" pitchFamily="2" charset="2"/>
              <a:buChar char="ü"/>
            </a:pPr>
            <a:r>
              <a:rPr lang="es-ES" dirty="0" smtClean="0"/>
              <a:t>CBA </a:t>
            </a:r>
            <a:r>
              <a:rPr lang="es-ES" dirty="0" err="1" smtClean="0"/>
              <a:t>submitted</a:t>
            </a:r>
            <a:r>
              <a:rPr lang="es-ES" dirty="0" smtClean="0"/>
              <a:t> </a:t>
            </a:r>
            <a:r>
              <a:rPr lang="es-ES" dirty="0" err="1" smtClean="0"/>
              <a:t>to</a:t>
            </a:r>
            <a:r>
              <a:rPr lang="es-ES" dirty="0" smtClean="0"/>
              <a:t> PC </a:t>
            </a:r>
            <a:r>
              <a:rPr lang="es-ES" dirty="0" err="1" smtClean="0"/>
              <a:t>until</a:t>
            </a:r>
            <a:r>
              <a:rPr lang="es-ES" dirty="0" smtClean="0"/>
              <a:t> </a:t>
            </a:r>
            <a:r>
              <a:rPr lang="es-ES" dirty="0" err="1" smtClean="0"/>
              <a:t>September</a:t>
            </a:r>
            <a:r>
              <a:rPr lang="es-ES" dirty="0" smtClean="0"/>
              <a:t> 2013, </a:t>
            </a:r>
            <a:r>
              <a:rPr lang="es-ES" dirty="0" err="1" smtClean="0"/>
              <a:t>currently</a:t>
            </a:r>
            <a:r>
              <a:rPr lang="es-ES" dirty="0" smtClean="0"/>
              <a:t> </a:t>
            </a:r>
            <a:r>
              <a:rPr lang="es-ES" dirty="0" err="1" smtClean="0"/>
              <a:t>under</a:t>
            </a:r>
            <a:r>
              <a:rPr lang="es-ES" dirty="0" smtClean="0"/>
              <a:t> </a:t>
            </a:r>
            <a:r>
              <a:rPr lang="es-ES" dirty="0" err="1" smtClean="0"/>
              <a:t>revision</a:t>
            </a:r>
            <a:r>
              <a:rPr lang="es-ES" dirty="0" smtClean="0"/>
              <a:t> </a:t>
            </a:r>
          </a:p>
          <a:p>
            <a:pPr marL="361950" lvl="1" indent="-361950" algn="just">
              <a:spcBef>
                <a:spcPts val="1200"/>
              </a:spcBef>
              <a:spcAft>
                <a:spcPts val="600"/>
              </a:spcAft>
              <a:buFont typeface="Arial" pitchFamily="34" charset="0"/>
              <a:buChar char="•"/>
            </a:pPr>
            <a:r>
              <a:rPr lang="es-ES" dirty="0" err="1" smtClean="0"/>
              <a:t>Candidate</a:t>
            </a:r>
            <a:r>
              <a:rPr lang="es-ES" dirty="0" smtClean="0"/>
              <a:t> </a:t>
            </a:r>
            <a:r>
              <a:rPr lang="es-ES" dirty="0" err="1" smtClean="0"/>
              <a:t>projects</a:t>
            </a:r>
            <a:r>
              <a:rPr lang="es-ES" dirty="0" smtClean="0"/>
              <a:t> to </a:t>
            </a:r>
            <a:r>
              <a:rPr lang="es-ES" dirty="0" err="1" smtClean="0"/>
              <a:t>PCIs</a:t>
            </a:r>
            <a:r>
              <a:rPr lang="es-ES" dirty="0" smtClean="0"/>
              <a:t> </a:t>
            </a:r>
            <a:r>
              <a:rPr lang="es-ES" dirty="0" err="1" smtClean="0"/>
              <a:t>will</a:t>
            </a:r>
            <a:r>
              <a:rPr lang="es-ES" dirty="0" smtClean="0"/>
              <a:t> </a:t>
            </a:r>
            <a:r>
              <a:rPr lang="es-ES" dirty="0" err="1" smtClean="0"/>
              <a:t>be</a:t>
            </a:r>
            <a:r>
              <a:rPr lang="es-ES" dirty="0" smtClean="0"/>
              <a:t> </a:t>
            </a:r>
            <a:r>
              <a:rPr lang="es-ES" dirty="0" err="1" smtClean="0"/>
              <a:t>evaluated</a:t>
            </a:r>
            <a:r>
              <a:rPr lang="es-ES" dirty="0" smtClean="0"/>
              <a:t> </a:t>
            </a:r>
            <a:r>
              <a:rPr lang="es-ES" dirty="0" err="1" smtClean="0"/>
              <a:t>using</a:t>
            </a:r>
            <a:r>
              <a:rPr lang="es-ES" dirty="0" smtClean="0"/>
              <a:t> ENTSOG CBA. </a:t>
            </a:r>
          </a:p>
          <a:p>
            <a:pPr marL="361950" lvl="1" indent="-361950" algn="just">
              <a:spcBef>
                <a:spcPts val="1200"/>
              </a:spcBef>
              <a:spcAft>
                <a:spcPts val="600"/>
              </a:spcAft>
              <a:buFont typeface="Arial" pitchFamily="34" charset="0"/>
              <a:buChar char="•"/>
            </a:pPr>
            <a:r>
              <a:rPr lang="es-ES" dirty="0" err="1" smtClean="0"/>
              <a:t>List</a:t>
            </a:r>
            <a:r>
              <a:rPr lang="es-ES" dirty="0" smtClean="0"/>
              <a:t> of </a:t>
            </a:r>
            <a:r>
              <a:rPr lang="es-ES" dirty="0" err="1" smtClean="0"/>
              <a:t>PCIs</a:t>
            </a:r>
            <a:r>
              <a:rPr lang="es-ES" dirty="0" smtClean="0"/>
              <a:t> </a:t>
            </a:r>
            <a:r>
              <a:rPr lang="es-ES" dirty="0" err="1" smtClean="0"/>
              <a:t>will</a:t>
            </a:r>
            <a:r>
              <a:rPr lang="es-ES" dirty="0" smtClean="0"/>
              <a:t> </a:t>
            </a:r>
            <a:r>
              <a:rPr lang="es-ES" dirty="0" err="1" smtClean="0"/>
              <a:t>be</a:t>
            </a:r>
            <a:r>
              <a:rPr lang="es-ES" dirty="0" smtClean="0"/>
              <a:t> </a:t>
            </a:r>
            <a:r>
              <a:rPr lang="es-ES" dirty="0" err="1" smtClean="0"/>
              <a:t>updated</a:t>
            </a:r>
            <a:r>
              <a:rPr lang="es-ES" dirty="0" smtClean="0"/>
              <a:t> </a:t>
            </a:r>
            <a:r>
              <a:rPr lang="es-ES" dirty="0" err="1" smtClean="0"/>
              <a:t>every</a:t>
            </a:r>
            <a:r>
              <a:rPr lang="es-ES" dirty="0" smtClean="0"/>
              <a:t> </a:t>
            </a:r>
            <a:r>
              <a:rPr lang="es-ES" dirty="0" err="1" smtClean="0"/>
              <a:t>two</a:t>
            </a:r>
            <a:r>
              <a:rPr lang="es-ES" dirty="0" smtClean="0"/>
              <a:t> </a:t>
            </a:r>
            <a:r>
              <a:rPr lang="es-ES" dirty="0" err="1" smtClean="0"/>
              <a:t>years</a:t>
            </a:r>
            <a:r>
              <a:rPr lang="es-ES" dirty="0" smtClean="0"/>
              <a:t> and </a:t>
            </a:r>
            <a:r>
              <a:rPr lang="es-ES" dirty="0" err="1" smtClean="0"/>
              <a:t>candidates</a:t>
            </a:r>
            <a:r>
              <a:rPr lang="es-ES" dirty="0" smtClean="0"/>
              <a:t> </a:t>
            </a:r>
            <a:r>
              <a:rPr lang="es-ES" dirty="0" err="1" smtClean="0"/>
              <a:t>must</a:t>
            </a:r>
            <a:r>
              <a:rPr lang="es-ES" dirty="0" smtClean="0"/>
              <a:t> </a:t>
            </a:r>
            <a:r>
              <a:rPr lang="es-ES" dirty="0" err="1" smtClean="0"/>
              <a:t>be</a:t>
            </a:r>
            <a:r>
              <a:rPr lang="es-ES" dirty="0" smtClean="0"/>
              <a:t> </a:t>
            </a:r>
            <a:r>
              <a:rPr lang="es-ES" dirty="0" err="1" smtClean="0"/>
              <a:t>included</a:t>
            </a:r>
            <a:r>
              <a:rPr lang="es-ES" dirty="0" smtClean="0"/>
              <a:t> in </a:t>
            </a:r>
            <a:r>
              <a:rPr lang="es-ES" dirty="0" err="1" smtClean="0"/>
              <a:t>the</a:t>
            </a:r>
            <a:r>
              <a:rPr lang="es-ES" dirty="0" smtClean="0"/>
              <a:t> TYNDP. </a:t>
            </a:r>
          </a:p>
          <a:p>
            <a:pPr marL="361950" indent="-361950" algn="just">
              <a:spcBef>
                <a:spcPts val="1200"/>
              </a:spcBef>
              <a:spcAft>
                <a:spcPts val="600"/>
              </a:spcAft>
              <a:buFont typeface="Arial" pitchFamily="34" charset="0"/>
              <a:buChar char="•"/>
            </a:pPr>
            <a:r>
              <a:rPr lang="es-ES" dirty="0" smtClean="0"/>
              <a:t>ENTSOG </a:t>
            </a:r>
            <a:r>
              <a:rPr lang="es-ES" dirty="0" err="1" smtClean="0"/>
              <a:t>is</a:t>
            </a:r>
            <a:r>
              <a:rPr lang="es-ES" dirty="0" smtClean="0"/>
              <a:t> in </a:t>
            </a:r>
            <a:r>
              <a:rPr lang="es-ES" dirty="0" err="1" smtClean="0"/>
              <a:t>charge</a:t>
            </a:r>
            <a:r>
              <a:rPr lang="es-ES" dirty="0" smtClean="0"/>
              <a:t> of </a:t>
            </a:r>
            <a:r>
              <a:rPr lang="es-ES" dirty="0" err="1" smtClean="0"/>
              <a:t>adopting</a:t>
            </a:r>
            <a:r>
              <a:rPr lang="es-ES" dirty="0" smtClean="0"/>
              <a:t> </a:t>
            </a:r>
            <a:r>
              <a:rPr lang="es-ES" dirty="0" err="1" smtClean="0"/>
              <a:t>the</a:t>
            </a:r>
            <a:r>
              <a:rPr lang="es-ES" dirty="0" smtClean="0"/>
              <a:t> </a:t>
            </a:r>
            <a:r>
              <a:rPr lang="es-ES" b="1" dirty="0" smtClean="0"/>
              <a:t>TYNDP</a:t>
            </a:r>
            <a:r>
              <a:rPr lang="es-ES" dirty="0" smtClean="0"/>
              <a:t> </a:t>
            </a:r>
            <a:r>
              <a:rPr lang="es-ES" dirty="0" err="1" smtClean="0"/>
              <a:t>every</a:t>
            </a:r>
            <a:r>
              <a:rPr lang="es-ES" dirty="0" smtClean="0"/>
              <a:t> </a:t>
            </a:r>
            <a:r>
              <a:rPr lang="es-ES" dirty="0" err="1" smtClean="0"/>
              <a:t>two</a:t>
            </a:r>
            <a:r>
              <a:rPr lang="es-ES" dirty="0" smtClean="0"/>
              <a:t> </a:t>
            </a:r>
            <a:r>
              <a:rPr lang="es-ES" dirty="0" err="1" smtClean="0"/>
              <a:t>years</a:t>
            </a:r>
            <a:r>
              <a:rPr lang="es-ES" dirty="0" smtClean="0"/>
              <a:t> (</a:t>
            </a:r>
            <a:r>
              <a:rPr lang="es-ES" dirty="0" err="1" smtClean="0"/>
              <a:t>according</a:t>
            </a:r>
            <a:r>
              <a:rPr lang="es-ES" dirty="0" smtClean="0"/>
              <a:t>  </a:t>
            </a:r>
            <a:r>
              <a:rPr lang="es-ES" dirty="0" err="1" smtClean="0"/>
              <a:t>to</a:t>
            </a:r>
            <a:r>
              <a:rPr lang="es-ES" dirty="0" smtClean="0"/>
              <a:t> </a:t>
            </a:r>
            <a:r>
              <a:rPr lang="es-ES" dirty="0" err="1" smtClean="0"/>
              <a:t>article</a:t>
            </a:r>
            <a:r>
              <a:rPr lang="es-ES" dirty="0" smtClean="0"/>
              <a:t> 7 of </a:t>
            </a:r>
            <a:r>
              <a:rPr lang="es-ES" dirty="0" err="1" smtClean="0"/>
              <a:t>Regulation</a:t>
            </a:r>
            <a:r>
              <a:rPr lang="es-ES" dirty="0" smtClean="0"/>
              <a:t> 715/2009 </a:t>
            </a:r>
            <a:r>
              <a:rPr lang="es-ES" dirty="0" err="1" smtClean="0"/>
              <a:t>on</a:t>
            </a:r>
            <a:r>
              <a:rPr lang="es-ES" dirty="0" smtClean="0"/>
              <a:t> </a:t>
            </a:r>
            <a:r>
              <a:rPr lang="es-ES" dirty="0" err="1" smtClean="0"/>
              <a:t>conditions</a:t>
            </a:r>
            <a:r>
              <a:rPr lang="es-ES" dirty="0" smtClean="0"/>
              <a:t> </a:t>
            </a:r>
            <a:r>
              <a:rPr lang="es-ES" dirty="0" err="1" smtClean="0"/>
              <a:t>for</a:t>
            </a:r>
            <a:r>
              <a:rPr lang="es-ES" dirty="0" smtClean="0"/>
              <a:t> </a:t>
            </a:r>
            <a:r>
              <a:rPr lang="es-ES" dirty="0" err="1" smtClean="0"/>
              <a:t>access</a:t>
            </a:r>
            <a:r>
              <a:rPr lang="es-ES" dirty="0" smtClean="0"/>
              <a:t> </a:t>
            </a:r>
            <a:r>
              <a:rPr lang="es-ES" dirty="0" err="1" smtClean="0"/>
              <a:t>to</a:t>
            </a:r>
            <a:r>
              <a:rPr lang="es-ES" dirty="0" smtClean="0"/>
              <a:t> </a:t>
            </a:r>
            <a:r>
              <a:rPr lang="es-ES" dirty="0" err="1" smtClean="0"/>
              <a:t>the</a:t>
            </a:r>
            <a:r>
              <a:rPr lang="es-ES" dirty="0" smtClean="0"/>
              <a:t> natural gas </a:t>
            </a:r>
            <a:r>
              <a:rPr lang="es-ES" dirty="0" err="1" smtClean="0"/>
              <a:t>transmission</a:t>
            </a:r>
            <a:r>
              <a:rPr lang="es-ES" dirty="0" smtClean="0"/>
              <a:t> </a:t>
            </a:r>
            <a:r>
              <a:rPr lang="es-ES" dirty="0" err="1" smtClean="0"/>
              <a:t>networks</a:t>
            </a:r>
            <a:r>
              <a:rPr lang="es-ES" dirty="0" smtClean="0"/>
              <a:t>).</a:t>
            </a:r>
          </a:p>
          <a:p>
            <a:pPr marL="819150" lvl="2" indent="-361950" algn="just">
              <a:spcBef>
                <a:spcPts val="1200"/>
              </a:spcBef>
              <a:spcAft>
                <a:spcPts val="600"/>
              </a:spcAft>
              <a:buFont typeface="Wingdings" pitchFamily="2" charset="2"/>
              <a:buChar char="ü"/>
            </a:pPr>
            <a:r>
              <a:rPr lang="es-ES" sz="1600" dirty="0" smtClean="0"/>
              <a:t>TYNDP 2013-2022, in </a:t>
            </a:r>
            <a:r>
              <a:rPr lang="es-ES" sz="1600" dirty="0" err="1" smtClean="0"/>
              <a:t>elaboration</a:t>
            </a:r>
            <a:r>
              <a:rPr lang="es-ES" sz="1600" dirty="0" smtClean="0"/>
              <a:t>. A </a:t>
            </a:r>
            <a:r>
              <a:rPr lang="es-ES" sz="1600" dirty="0" err="1" smtClean="0"/>
              <a:t>Draft</a:t>
            </a:r>
            <a:r>
              <a:rPr lang="es-ES" sz="1600" dirty="0" smtClean="0"/>
              <a:t> </a:t>
            </a:r>
            <a:r>
              <a:rPr lang="es-ES" sz="1600" dirty="0" err="1" smtClean="0"/>
              <a:t>was</a:t>
            </a:r>
            <a:r>
              <a:rPr lang="es-ES" sz="1600" dirty="0" smtClean="0"/>
              <a:t> </a:t>
            </a:r>
            <a:r>
              <a:rPr lang="es-ES" sz="1600" dirty="0" err="1" smtClean="0"/>
              <a:t>submitted</a:t>
            </a:r>
            <a:r>
              <a:rPr lang="es-ES" sz="1600" dirty="0" smtClean="0"/>
              <a:t> to ACER in </a:t>
            </a:r>
            <a:r>
              <a:rPr lang="es-ES" sz="1600" dirty="0" err="1" smtClean="0"/>
              <a:t>July</a:t>
            </a:r>
            <a:r>
              <a:rPr lang="es-ES" sz="1600" dirty="0" smtClean="0"/>
              <a:t> 2013. ACER </a:t>
            </a:r>
            <a:r>
              <a:rPr lang="es-ES" sz="1600" dirty="0" err="1" smtClean="0"/>
              <a:t>Opinion</a:t>
            </a:r>
            <a:r>
              <a:rPr lang="es-ES" sz="1600" dirty="0" smtClean="0"/>
              <a:t> </a:t>
            </a:r>
            <a:r>
              <a:rPr lang="es-ES" sz="1600" dirty="0" err="1" smtClean="0"/>
              <a:t>was</a:t>
            </a:r>
            <a:r>
              <a:rPr lang="es-ES" sz="1600" dirty="0" smtClean="0"/>
              <a:t> </a:t>
            </a:r>
            <a:r>
              <a:rPr lang="es-ES" sz="1600" dirty="0" err="1" smtClean="0"/>
              <a:t>adopted</a:t>
            </a:r>
            <a:r>
              <a:rPr lang="es-ES" sz="1600" dirty="0" smtClean="0"/>
              <a:t> in </a:t>
            </a:r>
            <a:r>
              <a:rPr lang="es-ES" sz="1600" dirty="0" err="1" smtClean="0"/>
              <a:t>September</a:t>
            </a:r>
            <a:r>
              <a:rPr lang="es-ES" sz="1600" dirty="0" smtClean="0"/>
              <a:t> 2013.</a:t>
            </a: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11560" y="3284984"/>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solidFill>
                  <a:srgbClr val="FF0000"/>
                </a:solidFill>
              </a:rPr>
              <a:t>(for information by TSOs)</a:t>
            </a:r>
          </a:p>
        </p:txBody>
      </p:sp>
      <p:sp>
        <p:nvSpPr>
          <p:cNvPr id="5" name="3 Rectángulo"/>
          <p:cNvSpPr>
            <a:spLocks noChangeArrowheads="1"/>
          </p:cNvSpPr>
          <p:nvPr/>
        </p:nvSpPr>
        <p:spPr bwMode="auto">
          <a:xfrm>
            <a:off x="827584" y="764704"/>
            <a:ext cx="7344816" cy="954107"/>
          </a:xfrm>
          <a:prstGeom prst="rect">
            <a:avLst/>
          </a:prstGeom>
          <a:noFill/>
          <a:ln w="9525">
            <a:noFill/>
            <a:miter lim="800000"/>
            <a:headEnd/>
            <a:tailEnd/>
          </a:ln>
        </p:spPr>
        <p:txBody>
          <a:bodyPr wrap="square">
            <a:spAutoFit/>
          </a:bodyPr>
          <a:lstStyle/>
          <a:p>
            <a:pPr marL="714375" indent="-622300" algn="just">
              <a:spcBef>
                <a:spcPts val="600"/>
              </a:spcBef>
              <a:spcAft>
                <a:spcPts val="200"/>
              </a:spcAft>
            </a:pPr>
            <a:r>
              <a:rPr lang="en-US" sz="2800" dirty="0" smtClean="0">
                <a:solidFill>
                  <a:srgbClr val="264D74"/>
                </a:solidFill>
              </a:rPr>
              <a:t>VI.	</a:t>
            </a:r>
            <a:r>
              <a:rPr lang="en-US" sz="2800" dirty="0" smtClean="0"/>
              <a:t>LNG market changes and cross-border flows in the SGRI</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5877272"/>
            <a:ext cx="7632848" cy="830997"/>
          </a:xfrm>
          <a:prstGeom prst="rect">
            <a:avLst/>
          </a:prstGeom>
          <a:ln>
            <a:solidFill>
              <a:schemeClr val="accent1"/>
            </a:solidFill>
          </a:ln>
        </p:spPr>
        <p:txBody>
          <a:bodyPr wrap="square">
            <a:spAutoFit/>
          </a:bodyPr>
          <a:lstStyle/>
          <a:p>
            <a:pPr lvl="0"/>
            <a:r>
              <a:rPr lang="es-ES" sz="1600" b="1" dirty="0" err="1" smtClean="0"/>
              <a:t>Next</a:t>
            </a:r>
            <a:r>
              <a:rPr lang="es-ES" sz="1600" b="1" dirty="0" smtClean="0"/>
              <a:t> </a:t>
            </a:r>
            <a:r>
              <a:rPr lang="es-ES" sz="1600" b="1" dirty="0" err="1" smtClean="0"/>
              <a:t>meetings</a:t>
            </a:r>
            <a:r>
              <a:rPr lang="es-ES" sz="1600" b="1" dirty="0" smtClean="0"/>
              <a:t>:</a:t>
            </a:r>
          </a:p>
          <a:p>
            <a:pPr>
              <a:buFont typeface="Arial" pitchFamily="34" charset="0"/>
              <a:buChar char="•"/>
            </a:pPr>
            <a:r>
              <a:rPr lang="en-US" sz="1600" dirty="0" smtClean="0"/>
              <a:t>25 IG, by videoconference, in </a:t>
            </a:r>
            <a:r>
              <a:rPr lang="en-US" sz="1600" dirty="0" smtClean="0">
                <a:solidFill>
                  <a:srgbClr val="FF0000"/>
                </a:solidFill>
              </a:rPr>
              <a:t>December?</a:t>
            </a:r>
            <a:endParaRPr lang="es-ES" sz="1600" dirty="0" smtClean="0">
              <a:solidFill>
                <a:srgbClr val="FF0000"/>
              </a:solidFill>
            </a:endParaRPr>
          </a:p>
          <a:p>
            <a:pPr lvl="0">
              <a:buFont typeface="Arial" pitchFamily="34" charset="0"/>
              <a:buChar char="•"/>
            </a:pPr>
            <a:r>
              <a:rPr lang="es-ES" sz="1600" dirty="0" smtClean="0"/>
              <a:t>21 SG </a:t>
            </a:r>
            <a:r>
              <a:rPr lang="es-ES" sz="1600" dirty="0" err="1" smtClean="0"/>
              <a:t>meeting</a:t>
            </a:r>
            <a:r>
              <a:rPr lang="es-ES" sz="1600" dirty="0" smtClean="0"/>
              <a:t> in </a:t>
            </a:r>
            <a:r>
              <a:rPr lang="es-ES" sz="1600" dirty="0" err="1" smtClean="0">
                <a:solidFill>
                  <a:srgbClr val="FF0000"/>
                </a:solidFill>
              </a:rPr>
              <a:t>February</a:t>
            </a:r>
            <a:r>
              <a:rPr lang="es-ES" sz="1600" dirty="0" smtClean="0">
                <a:solidFill>
                  <a:srgbClr val="FF0000"/>
                </a:solidFill>
              </a:rPr>
              <a:t>?</a:t>
            </a:r>
          </a:p>
        </p:txBody>
      </p:sp>
      <p:sp>
        <p:nvSpPr>
          <p:cNvPr id="5" name="4 Rectángulo"/>
          <p:cNvSpPr/>
          <p:nvPr/>
        </p:nvSpPr>
        <p:spPr>
          <a:xfrm>
            <a:off x="755576" y="476672"/>
            <a:ext cx="4903907" cy="523220"/>
          </a:xfrm>
          <a:prstGeom prst="rect">
            <a:avLst/>
          </a:prstGeom>
        </p:spPr>
        <p:txBody>
          <a:bodyPr wrap="none">
            <a:spAutoFit/>
          </a:bodyPr>
          <a:lstStyle/>
          <a:p>
            <a:r>
              <a:rPr lang="en-US" sz="2800" dirty="0" smtClean="0">
                <a:solidFill>
                  <a:srgbClr val="264D74"/>
                </a:solidFill>
              </a:rPr>
              <a:t>VII.	AOB and next meetings</a:t>
            </a:r>
            <a:endParaRPr lang="es-ES" sz="2800" dirty="0"/>
          </a:p>
        </p:txBody>
      </p:sp>
      <p:pic>
        <p:nvPicPr>
          <p:cNvPr id="1026" name="Picture 2"/>
          <p:cNvPicPr>
            <a:picLocks noChangeAspect="1" noChangeArrowheads="1"/>
          </p:cNvPicPr>
          <p:nvPr/>
        </p:nvPicPr>
        <p:blipFill>
          <a:blip r:embed="rId2" cstate="print"/>
          <a:srcRect/>
          <a:stretch>
            <a:fillRect/>
          </a:stretch>
        </p:blipFill>
        <p:spPr bwMode="auto">
          <a:xfrm>
            <a:off x="827584" y="1052736"/>
            <a:ext cx="8064896" cy="4730441"/>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5536" y="1628800"/>
            <a:ext cx="8280920" cy="978729"/>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II.2. </a:t>
            </a:r>
            <a:r>
              <a:rPr lang="en-GB" sz="2400" dirty="0" smtClean="0"/>
              <a:t>Status of CAM Roadmap in SGRI. Latest agreements on the CAM for 2014 </a:t>
            </a:r>
            <a:endParaRPr lang="en-US" sz="2400" dirty="0" smtClean="0">
              <a:solidFill>
                <a:srgbClr val="FF0000"/>
              </a:solidFill>
            </a:endParaRPr>
          </a:p>
        </p:txBody>
      </p:sp>
      <p:sp>
        <p:nvSpPr>
          <p:cNvPr id="6" name="5 Rectángulo"/>
          <p:cNvSpPr/>
          <p:nvPr/>
        </p:nvSpPr>
        <p:spPr>
          <a:xfrm>
            <a:off x="1403648" y="3068960"/>
            <a:ext cx="6552728"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solidFill>
                  <a:srgbClr val="FF0000"/>
                </a:solidFill>
              </a:rPr>
              <a:t>(for information by regulators)</a:t>
            </a:r>
          </a:p>
        </p:txBody>
      </p:sp>
      <p:sp>
        <p:nvSpPr>
          <p:cNvPr id="8"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6" name="5 Rectángulo"/>
          <p:cNvSpPr/>
          <p:nvPr/>
        </p:nvSpPr>
        <p:spPr>
          <a:xfrm>
            <a:off x="251520" y="1268760"/>
            <a:ext cx="8892480" cy="5509200"/>
          </a:xfrm>
          <a:prstGeom prst="rect">
            <a:avLst/>
          </a:prstGeom>
        </p:spPr>
        <p:txBody>
          <a:bodyPr wrap="square">
            <a:spAutoFit/>
          </a:bodyPr>
          <a:lstStyle/>
          <a:p>
            <a:pPr marL="361950" lvl="0" indent="-361950">
              <a:spcBef>
                <a:spcPts val="600"/>
              </a:spcBef>
              <a:spcAft>
                <a:spcPts val="0"/>
              </a:spcAft>
              <a:buFont typeface="Arial" pitchFamily="34" charset="0"/>
              <a:buChar char="•"/>
            </a:pPr>
            <a:r>
              <a:rPr lang="en-GB" dirty="0" smtClean="0"/>
              <a:t>In the 24 IG meeting (23 Sept), it was agreed that Regulators will elaborate a </a:t>
            </a:r>
            <a:r>
              <a:rPr lang="en-GB" b="1" dirty="0" smtClean="0"/>
              <a:t>Paper containing the topics agreed in order to progress on the early implementation of CAM NC in the SGRI</a:t>
            </a:r>
            <a:r>
              <a:rPr lang="en-GB" dirty="0" smtClean="0"/>
              <a:t>.</a:t>
            </a:r>
          </a:p>
          <a:p>
            <a:pPr marL="361950" indent="-361950">
              <a:spcBef>
                <a:spcPts val="600"/>
              </a:spcBef>
              <a:spcAft>
                <a:spcPts val="0"/>
              </a:spcAft>
              <a:buFont typeface="Arial" pitchFamily="34" charset="0"/>
              <a:buChar char="•"/>
            </a:pPr>
            <a:r>
              <a:rPr lang="es-ES" dirty="0" smtClean="0"/>
              <a:t>CAM NC </a:t>
            </a:r>
            <a:r>
              <a:rPr lang="es-ES" dirty="0" err="1" smtClean="0"/>
              <a:t>was</a:t>
            </a:r>
            <a:r>
              <a:rPr lang="es-ES" dirty="0" smtClean="0"/>
              <a:t> </a:t>
            </a:r>
            <a:r>
              <a:rPr lang="es-ES" dirty="0" err="1" smtClean="0"/>
              <a:t>approved</a:t>
            </a:r>
            <a:r>
              <a:rPr lang="es-ES" dirty="0" smtClean="0"/>
              <a:t> </a:t>
            </a:r>
            <a:r>
              <a:rPr lang="es-ES" dirty="0" err="1" smtClean="0"/>
              <a:t>on</a:t>
            </a:r>
            <a:r>
              <a:rPr lang="es-ES" dirty="0" smtClean="0"/>
              <a:t> 14 </a:t>
            </a:r>
            <a:r>
              <a:rPr lang="es-ES" dirty="0" err="1" smtClean="0"/>
              <a:t>October</a:t>
            </a:r>
            <a:r>
              <a:rPr lang="es-ES" dirty="0" smtClean="0"/>
              <a:t> 2013 – </a:t>
            </a:r>
            <a:r>
              <a:rPr lang="es-ES" dirty="0" err="1" smtClean="0"/>
              <a:t>Regulation</a:t>
            </a:r>
            <a:r>
              <a:rPr lang="es-ES" dirty="0" smtClean="0"/>
              <a:t> (UE) nº 984/2013, </a:t>
            </a:r>
            <a:r>
              <a:rPr lang="es-ES" dirty="0" err="1" smtClean="0"/>
              <a:t>completing</a:t>
            </a:r>
            <a:r>
              <a:rPr lang="es-ES" dirty="0" smtClean="0"/>
              <a:t> </a:t>
            </a:r>
            <a:r>
              <a:rPr lang="es-ES" dirty="0" err="1" smtClean="0"/>
              <a:t>the</a:t>
            </a:r>
            <a:r>
              <a:rPr lang="es-ES" dirty="0" smtClean="0"/>
              <a:t> </a:t>
            </a:r>
            <a:r>
              <a:rPr lang="es-ES" dirty="0" err="1" smtClean="0"/>
              <a:t>Regulation</a:t>
            </a:r>
            <a:r>
              <a:rPr lang="es-ES" dirty="0" smtClean="0"/>
              <a:t> (CE) nº715/2009. Aplicable as </a:t>
            </a:r>
            <a:r>
              <a:rPr lang="es-ES" dirty="0" err="1" smtClean="0"/>
              <a:t>from</a:t>
            </a:r>
            <a:r>
              <a:rPr lang="es-ES" dirty="0" smtClean="0"/>
              <a:t> </a:t>
            </a:r>
            <a:r>
              <a:rPr lang="es-ES" dirty="0" err="1" smtClean="0"/>
              <a:t>Nov</a:t>
            </a:r>
            <a:r>
              <a:rPr lang="es-ES" dirty="0" smtClean="0"/>
              <a:t> 2015</a:t>
            </a:r>
          </a:p>
          <a:p>
            <a:pPr marL="361950" lvl="0" indent="-361950">
              <a:spcBef>
                <a:spcPts val="600"/>
              </a:spcBef>
              <a:spcAft>
                <a:spcPts val="0"/>
              </a:spcAft>
              <a:buFont typeface="Arial" pitchFamily="34" charset="0"/>
              <a:buChar char="•"/>
            </a:pPr>
            <a:r>
              <a:rPr lang="en-GB" dirty="0" smtClean="0"/>
              <a:t>A Paper on CAM implementation was shared with TSOs – sent by email last Friday.</a:t>
            </a:r>
          </a:p>
          <a:p>
            <a:pPr marL="361950" indent="-361950">
              <a:spcBef>
                <a:spcPts val="600"/>
              </a:spcBef>
              <a:spcAft>
                <a:spcPts val="0"/>
              </a:spcAft>
              <a:buFont typeface="Arial" pitchFamily="34" charset="0"/>
              <a:buChar char="•"/>
            </a:pPr>
            <a:r>
              <a:rPr lang="en-GB" dirty="0" smtClean="0"/>
              <a:t>Principles: </a:t>
            </a:r>
          </a:p>
          <a:p>
            <a:pPr marL="819150" lvl="1">
              <a:spcBef>
                <a:spcPts val="600"/>
              </a:spcBef>
              <a:spcAft>
                <a:spcPts val="0"/>
              </a:spcAft>
              <a:buFont typeface="Wingdings" pitchFamily="2" charset="2"/>
              <a:buChar char="ü"/>
              <a:tabLst>
                <a:tab pos="1885950" algn="l"/>
              </a:tabLst>
            </a:pPr>
            <a:r>
              <a:rPr lang="en-GB" dirty="0" smtClean="0"/>
              <a:t>Allocation will take place via PRISMA</a:t>
            </a:r>
          </a:p>
          <a:p>
            <a:pPr marL="819150" lvl="1">
              <a:spcBef>
                <a:spcPts val="600"/>
              </a:spcBef>
              <a:spcAft>
                <a:spcPts val="0"/>
              </a:spcAft>
              <a:buFont typeface="Wingdings" pitchFamily="2" charset="2"/>
              <a:buChar char="ü"/>
              <a:tabLst>
                <a:tab pos="1885950" algn="l"/>
              </a:tabLst>
            </a:pPr>
            <a:r>
              <a:rPr lang="en-GB" dirty="0" smtClean="0"/>
              <a:t>Planned auctions: </a:t>
            </a:r>
          </a:p>
          <a:p>
            <a:pPr marL="1276350" lvl="2">
              <a:spcBef>
                <a:spcPts val="600"/>
              </a:spcBef>
              <a:spcAft>
                <a:spcPts val="0"/>
              </a:spcAft>
              <a:buFont typeface="Wingdings" pitchFamily="2" charset="2"/>
              <a:buChar char="Ø"/>
              <a:tabLst>
                <a:tab pos="1885950" algn="l"/>
              </a:tabLst>
            </a:pPr>
            <a:r>
              <a:rPr lang="en-GB" sz="1600" dirty="0" smtClean="0"/>
              <a:t> Every year, in March: </a:t>
            </a:r>
          </a:p>
          <a:p>
            <a:pPr marL="1885950" lvl="3" indent="-152400">
              <a:spcBef>
                <a:spcPts val="600"/>
              </a:spcBef>
              <a:spcAft>
                <a:spcPts val="0"/>
              </a:spcAft>
              <a:buFont typeface="Courier New" pitchFamily="49" charset="0"/>
              <a:buChar char="o"/>
              <a:tabLst>
                <a:tab pos="1885950" algn="l"/>
              </a:tabLst>
            </a:pPr>
            <a:r>
              <a:rPr lang="en-GB" sz="1600" dirty="0" smtClean="0"/>
              <a:t>Yearly products for the following year at PT-ES border</a:t>
            </a:r>
          </a:p>
          <a:p>
            <a:pPr marL="1885950" lvl="3" indent="-152400">
              <a:spcBef>
                <a:spcPts val="600"/>
              </a:spcBef>
              <a:spcAft>
                <a:spcPts val="0"/>
              </a:spcAft>
              <a:buFont typeface="Courier New" pitchFamily="49" charset="0"/>
              <a:buChar char="o"/>
              <a:tabLst>
                <a:tab pos="1885950" algn="l"/>
              </a:tabLst>
            </a:pPr>
            <a:r>
              <a:rPr lang="en-GB" sz="1600" dirty="0" smtClean="0"/>
              <a:t>Yearly products for the following 15 years at FR-ES border</a:t>
            </a:r>
          </a:p>
          <a:p>
            <a:pPr marL="1276350" lvl="2">
              <a:spcBef>
                <a:spcPts val="600"/>
              </a:spcBef>
              <a:spcAft>
                <a:spcPts val="0"/>
              </a:spcAft>
              <a:buFont typeface="Wingdings" pitchFamily="2" charset="2"/>
              <a:buChar char="Ø"/>
              <a:tabLst>
                <a:tab pos="1885950" algn="l"/>
              </a:tabLst>
            </a:pPr>
            <a:r>
              <a:rPr lang="en-GB" sz="1600" dirty="0" smtClean="0"/>
              <a:t> Every year, in June: </a:t>
            </a:r>
          </a:p>
          <a:p>
            <a:pPr marL="1885950" lvl="3" indent="-152400">
              <a:spcBef>
                <a:spcPts val="600"/>
              </a:spcBef>
              <a:spcAft>
                <a:spcPts val="0"/>
              </a:spcAft>
              <a:buFont typeface="Courier New" pitchFamily="49" charset="0"/>
              <a:buChar char="o"/>
              <a:tabLst>
                <a:tab pos="1885950" algn="l"/>
              </a:tabLst>
            </a:pPr>
            <a:r>
              <a:rPr lang="en-GB" sz="1600" dirty="0" smtClean="0"/>
              <a:t>Quarterly products from October  to September at both borders</a:t>
            </a:r>
          </a:p>
          <a:p>
            <a:pPr marL="1276350" lvl="2">
              <a:spcBef>
                <a:spcPts val="600"/>
              </a:spcBef>
              <a:spcAft>
                <a:spcPts val="0"/>
              </a:spcAft>
              <a:buFont typeface="Wingdings" pitchFamily="2" charset="2"/>
              <a:buChar char="Ø"/>
              <a:tabLst>
                <a:tab pos="1885950" algn="l"/>
              </a:tabLst>
            </a:pPr>
            <a:r>
              <a:rPr lang="en-GB" sz="1600" dirty="0" smtClean="0"/>
              <a:t>Every day, at least since November 2015 and when available capacity exits: </a:t>
            </a:r>
          </a:p>
          <a:p>
            <a:pPr marL="1885950" lvl="3" indent="-152400">
              <a:spcBef>
                <a:spcPts val="600"/>
              </a:spcBef>
              <a:spcAft>
                <a:spcPts val="0"/>
              </a:spcAft>
              <a:buFont typeface="Courier New" pitchFamily="49" charset="0"/>
              <a:buChar char="o"/>
              <a:tabLst>
                <a:tab pos="1885950" algn="l"/>
              </a:tabLst>
            </a:pPr>
            <a:r>
              <a:rPr lang="en-GB" sz="1600" dirty="0" smtClean="0"/>
              <a:t>Day ahead and intraday products at both borders</a:t>
            </a:r>
          </a:p>
        </p:txBody>
      </p:sp>
    </p:spTree>
    <p:extLst>
      <p:ext uri="{BB962C8B-B14F-4D97-AF65-F5344CB8AC3E}">
        <p14:creationId xmlns:p14="http://schemas.microsoft.com/office/powerpoint/2010/main" xmlns="" val="2635903216"/>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6" name="5 Rectángulo"/>
          <p:cNvSpPr/>
          <p:nvPr/>
        </p:nvSpPr>
        <p:spPr>
          <a:xfrm>
            <a:off x="251520" y="1988840"/>
            <a:ext cx="8892480" cy="4347344"/>
          </a:xfrm>
          <a:prstGeom prst="rect">
            <a:avLst/>
          </a:prstGeom>
        </p:spPr>
        <p:txBody>
          <a:bodyPr wrap="square">
            <a:spAutoFit/>
          </a:bodyPr>
          <a:lstStyle/>
          <a:p>
            <a:pPr marL="361950" indent="-361950">
              <a:spcBef>
                <a:spcPts val="600"/>
              </a:spcBef>
              <a:spcAft>
                <a:spcPts val="600"/>
              </a:spcAft>
              <a:buFont typeface="Arial" pitchFamily="34" charset="0"/>
              <a:buChar char="•"/>
            </a:pPr>
            <a:r>
              <a:rPr lang="en-GB" b="1" dirty="0" smtClean="0"/>
              <a:t>Bundled capacities</a:t>
            </a:r>
            <a:r>
              <a:rPr lang="en-GB" dirty="0" smtClean="0"/>
              <a:t>: TSOs will offer as much bundled capacity as possible, calculation formula is the one described in CAM NC.</a:t>
            </a:r>
          </a:p>
          <a:p>
            <a:pPr marL="819150" lvl="1" indent="-361950">
              <a:spcBef>
                <a:spcPts val="600"/>
              </a:spcBef>
              <a:spcAft>
                <a:spcPts val="600"/>
              </a:spcAft>
              <a:buFont typeface="Wingdings" pitchFamily="2" charset="2"/>
              <a:buChar char="ü"/>
            </a:pPr>
            <a:r>
              <a:rPr lang="en-GB" dirty="0" smtClean="0"/>
              <a:t>If more available firm capacity on one side      firm capacity will be offered as unbundled product with a duration following the existing contract on the other side of the border, if any. Duration limited to one year.  </a:t>
            </a:r>
            <a:r>
              <a:rPr lang="en-GB" u="sng" dirty="0" smtClean="0"/>
              <a:t>Required</a:t>
            </a:r>
            <a:r>
              <a:rPr lang="en-GB" dirty="0" smtClean="0"/>
              <a:t>: TSOs to exchange the necessary information on both sides of the IP.</a:t>
            </a:r>
          </a:p>
          <a:p>
            <a:pPr marL="361950" indent="-361950">
              <a:spcBef>
                <a:spcPts val="600"/>
              </a:spcBef>
              <a:spcAft>
                <a:spcPts val="600"/>
              </a:spcAft>
              <a:buFont typeface="Arial" pitchFamily="34" charset="0"/>
              <a:buChar char="•"/>
            </a:pPr>
            <a:r>
              <a:rPr lang="en-GB" b="1" dirty="0" smtClean="0"/>
              <a:t>Split of the capacity </a:t>
            </a:r>
            <a:r>
              <a:rPr lang="en-GB" dirty="0" smtClean="0"/>
              <a:t>offered:  </a:t>
            </a:r>
          </a:p>
          <a:p>
            <a:pPr marL="819150" lvl="1" indent="-361950">
              <a:spcBef>
                <a:spcPts val="300"/>
              </a:spcBef>
              <a:spcAft>
                <a:spcPts val="300"/>
              </a:spcAft>
              <a:buFont typeface="Wingdings" pitchFamily="2" charset="2"/>
              <a:buChar char="ü"/>
            </a:pPr>
            <a:r>
              <a:rPr lang="en-GB" dirty="0" smtClean="0"/>
              <a:t>ES-PT: 10% of the technical capacity will be offered at annual quarterly capacity auctions. The remaining capacity will be offered at annual yearly auctions for the next year.</a:t>
            </a:r>
          </a:p>
          <a:p>
            <a:pPr marL="819150" lvl="1" indent="-361950">
              <a:spcBef>
                <a:spcPts val="300"/>
              </a:spcBef>
              <a:spcAft>
                <a:spcPts val="300"/>
              </a:spcAft>
              <a:buFont typeface="Wingdings" pitchFamily="2" charset="2"/>
              <a:buChar char="ü"/>
            </a:pPr>
            <a:r>
              <a:rPr lang="en-GB" dirty="0" smtClean="0"/>
              <a:t>ES-FR: 	80% of the available capacity as yearly products until year n+15</a:t>
            </a:r>
          </a:p>
          <a:p>
            <a:pPr marL="1733550" lvl="3" indent="-361950">
              <a:spcBef>
                <a:spcPts val="300"/>
              </a:spcBef>
              <a:spcAft>
                <a:spcPts val="300"/>
              </a:spcAft>
            </a:pPr>
            <a:r>
              <a:rPr lang="en-GB" dirty="0" smtClean="0"/>
              <a:t>		10% as yearly products for year n+1 to n+5</a:t>
            </a:r>
          </a:p>
          <a:p>
            <a:pPr marL="1733550" lvl="3" indent="-361950">
              <a:spcBef>
                <a:spcPts val="300"/>
              </a:spcBef>
              <a:spcAft>
                <a:spcPts val="300"/>
              </a:spcAft>
            </a:pPr>
            <a:r>
              <a:rPr lang="en-GB" dirty="0" smtClean="0"/>
              <a:t>	  10% as quarterly products.</a:t>
            </a:r>
          </a:p>
        </p:txBody>
      </p:sp>
      <p:sp>
        <p:nvSpPr>
          <p:cNvPr id="4" name="3 Rectángulo"/>
          <p:cNvSpPr/>
          <p:nvPr/>
        </p:nvSpPr>
        <p:spPr>
          <a:xfrm>
            <a:off x="323528" y="1412776"/>
            <a:ext cx="4266937" cy="369332"/>
          </a:xfrm>
          <a:prstGeom prst="rect">
            <a:avLst/>
          </a:prstGeom>
          <a:solidFill>
            <a:srgbClr val="264D74"/>
          </a:solidFill>
        </p:spPr>
        <p:txBody>
          <a:bodyPr wrap="none">
            <a:spAutoFit/>
          </a:bodyPr>
          <a:lstStyle/>
          <a:p>
            <a:r>
              <a:rPr lang="en-US" b="1" dirty="0" smtClean="0">
                <a:solidFill>
                  <a:schemeClr val="bg1"/>
                </a:solidFill>
              </a:rPr>
              <a:t>Issues agreed on Capacity Allocation</a:t>
            </a:r>
            <a:endParaRPr lang="es-ES" b="1" dirty="0">
              <a:solidFill>
                <a:schemeClr val="bg1"/>
              </a:solidFill>
            </a:endParaRPr>
          </a:p>
        </p:txBody>
      </p:sp>
      <p:sp>
        <p:nvSpPr>
          <p:cNvPr id="7" name="6 Flecha derecha"/>
          <p:cNvSpPr/>
          <p:nvPr/>
        </p:nvSpPr>
        <p:spPr>
          <a:xfrm>
            <a:off x="5436096" y="2708920"/>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635903216"/>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6" name="5 Rectángulo"/>
          <p:cNvSpPr/>
          <p:nvPr/>
        </p:nvSpPr>
        <p:spPr>
          <a:xfrm>
            <a:off x="395536" y="2132856"/>
            <a:ext cx="8280920" cy="4054956"/>
          </a:xfrm>
          <a:prstGeom prst="rect">
            <a:avLst/>
          </a:prstGeom>
        </p:spPr>
        <p:txBody>
          <a:bodyPr wrap="square">
            <a:spAutoFit/>
          </a:bodyPr>
          <a:lstStyle/>
          <a:p>
            <a:pPr marL="361950" indent="-361950">
              <a:spcBef>
                <a:spcPts val="600"/>
              </a:spcBef>
              <a:spcAft>
                <a:spcPts val="600"/>
              </a:spcAft>
              <a:buFont typeface="Arial" pitchFamily="34" charset="0"/>
              <a:buChar char="•"/>
            </a:pPr>
            <a:r>
              <a:rPr lang="en-GB" b="1" dirty="0" smtClean="0"/>
              <a:t>Interruptible capacity</a:t>
            </a:r>
            <a:r>
              <a:rPr lang="en-GB" dirty="0" smtClean="0"/>
              <a:t>: </a:t>
            </a:r>
            <a:r>
              <a:rPr lang="en-GB" sz="1600" dirty="0" smtClean="0"/>
              <a:t>TSOs will propose the amount and duration of capacity to be sold in both directions at both borders, at least on a day-ahead basis. </a:t>
            </a:r>
          </a:p>
          <a:p>
            <a:pPr marL="361950" indent="-361950">
              <a:spcBef>
                <a:spcPts val="600"/>
              </a:spcBef>
              <a:spcAft>
                <a:spcPts val="600"/>
              </a:spcAft>
              <a:buFont typeface="Arial" pitchFamily="34" charset="0"/>
              <a:buChar char="•"/>
            </a:pPr>
            <a:r>
              <a:rPr lang="en-GB" b="1" dirty="0" smtClean="0"/>
              <a:t>VIP</a:t>
            </a:r>
            <a:r>
              <a:rPr lang="en-GB" dirty="0" smtClean="0"/>
              <a:t>:  capacity will be commercialized in a VIP at both borders.</a:t>
            </a:r>
          </a:p>
          <a:p>
            <a:pPr marL="819150" lvl="1" indent="-361950">
              <a:spcBef>
                <a:spcPts val="300"/>
              </a:spcBef>
              <a:spcAft>
                <a:spcPts val="300"/>
              </a:spcAft>
              <a:buFont typeface="Wingdings" pitchFamily="2" charset="2"/>
              <a:buChar char="ü"/>
            </a:pPr>
            <a:r>
              <a:rPr lang="en-GB" sz="1600" dirty="0" smtClean="0"/>
              <a:t>By October 2014: capacity bookings, publications and nominations will refer to the VIP (physical IP </a:t>
            </a:r>
            <a:r>
              <a:rPr lang="en-GB" sz="1600" dirty="0" err="1" smtClean="0"/>
              <a:t>Larrau</a:t>
            </a:r>
            <a:r>
              <a:rPr lang="en-GB" sz="1600" dirty="0" smtClean="0"/>
              <a:t> and </a:t>
            </a:r>
            <a:r>
              <a:rPr lang="en-GB" sz="1600" dirty="0" err="1" smtClean="0"/>
              <a:t>Biriatou</a:t>
            </a:r>
            <a:r>
              <a:rPr lang="en-GB" sz="1600" dirty="0" smtClean="0"/>
              <a:t> will be merged into a VIP), existing access contracts will be adapted to the VIP.</a:t>
            </a:r>
          </a:p>
          <a:p>
            <a:pPr marL="361950" indent="-361950">
              <a:spcBef>
                <a:spcPts val="300"/>
              </a:spcBef>
              <a:spcAft>
                <a:spcPts val="300"/>
              </a:spcAft>
              <a:buFont typeface="Arial" pitchFamily="34" charset="0"/>
              <a:buChar char="•"/>
            </a:pPr>
            <a:r>
              <a:rPr lang="en-GB" b="1" dirty="0" smtClean="0"/>
              <a:t>Users registration for participating in the auctions</a:t>
            </a:r>
            <a:r>
              <a:rPr lang="en-GB" dirty="0" smtClean="0"/>
              <a:t>: requirements are established in </a:t>
            </a:r>
            <a:r>
              <a:rPr lang="en-GB" i="1" dirty="0" smtClean="0"/>
              <a:t>PRISMA General Terms and Conditions</a:t>
            </a:r>
            <a:r>
              <a:rPr lang="en-GB" dirty="0" smtClean="0"/>
              <a:t>. An Energy Identification Code is needed.</a:t>
            </a:r>
          </a:p>
          <a:p>
            <a:pPr marL="361950" indent="-361950">
              <a:spcBef>
                <a:spcPts val="300"/>
              </a:spcBef>
              <a:spcAft>
                <a:spcPts val="300"/>
              </a:spcAft>
              <a:buFont typeface="Arial" pitchFamily="34" charset="0"/>
              <a:buChar char="•"/>
            </a:pPr>
            <a:r>
              <a:rPr lang="en-GB" dirty="0" smtClean="0"/>
              <a:t>There are two types of </a:t>
            </a:r>
            <a:r>
              <a:rPr lang="en-GB" b="1" dirty="0" smtClean="0"/>
              <a:t>financial guarantees</a:t>
            </a:r>
            <a:r>
              <a:rPr lang="en-GB" dirty="0" smtClean="0"/>
              <a:t>:</a:t>
            </a:r>
          </a:p>
          <a:p>
            <a:pPr marL="819150" lvl="1" indent="-361950">
              <a:spcBef>
                <a:spcPts val="300"/>
              </a:spcBef>
              <a:spcAft>
                <a:spcPts val="300"/>
              </a:spcAft>
              <a:buFont typeface="Wingdings" pitchFamily="2" charset="2"/>
              <a:buChar char="ü"/>
            </a:pPr>
            <a:r>
              <a:rPr lang="en-GB" sz="1600" dirty="0" smtClean="0"/>
              <a:t>To participate in the auction: TSO can choose the “credit limit check” offered by PRISMA</a:t>
            </a:r>
          </a:p>
          <a:p>
            <a:pPr marL="819150" lvl="1" indent="-361950">
              <a:spcBef>
                <a:spcPts val="300"/>
              </a:spcBef>
              <a:spcAft>
                <a:spcPts val="300"/>
              </a:spcAft>
              <a:buFont typeface="Wingdings" pitchFamily="2" charset="2"/>
              <a:buChar char="ü"/>
            </a:pPr>
            <a:r>
              <a:rPr lang="en-GB" sz="1600" dirty="0" smtClean="0"/>
              <a:t>To contract capacity access: remains as currently in place in each country.</a:t>
            </a:r>
          </a:p>
        </p:txBody>
      </p:sp>
      <p:sp>
        <p:nvSpPr>
          <p:cNvPr id="4" name="3 Rectángulo"/>
          <p:cNvSpPr/>
          <p:nvPr/>
        </p:nvSpPr>
        <p:spPr>
          <a:xfrm>
            <a:off x="323528" y="1412776"/>
            <a:ext cx="4266937" cy="369332"/>
          </a:xfrm>
          <a:prstGeom prst="rect">
            <a:avLst/>
          </a:prstGeom>
          <a:solidFill>
            <a:srgbClr val="264D74"/>
          </a:solidFill>
        </p:spPr>
        <p:txBody>
          <a:bodyPr wrap="none">
            <a:spAutoFit/>
          </a:bodyPr>
          <a:lstStyle/>
          <a:p>
            <a:r>
              <a:rPr lang="en-US" b="1" dirty="0" smtClean="0">
                <a:solidFill>
                  <a:schemeClr val="bg1"/>
                </a:solidFill>
              </a:rPr>
              <a:t>Issues agreed on Capacity Allocation</a:t>
            </a:r>
            <a:endParaRPr lang="es-ES" b="1" dirty="0">
              <a:solidFill>
                <a:schemeClr val="bg1"/>
              </a:solidFill>
            </a:endParaRPr>
          </a:p>
        </p:txBody>
      </p:sp>
    </p:spTree>
    <p:extLst>
      <p:ext uri="{BB962C8B-B14F-4D97-AF65-F5344CB8AC3E}">
        <p14:creationId xmlns:p14="http://schemas.microsoft.com/office/powerpoint/2010/main" xmlns="" val="2635903216"/>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6" name="5 Rectángulo"/>
          <p:cNvSpPr/>
          <p:nvPr/>
        </p:nvSpPr>
        <p:spPr>
          <a:xfrm>
            <a:off x="467544" y="1988840"/>
            <a:ext cx="7848872" cy="4647426"/>
          </a:xfrm>
          <a:prstGeom prst="rect">
            <a:avLst/>
          </a:prstGeom>
        </p:spPr>
        <p:txBody>
          <a:bodyPr wrap="square">
            <a:spAutoFit/>
          </a:bodyPr>
          <a:lstStyle/>
          <a:p>
            <a:pPr marL="361950" indent="-361950">
              <a:spcBef>
                <a:spcPts val="300"/>
              </a:spcBef>
              <a:spcAft>
                <a:spcPts val="300"/>
              </a:spcAft>
              <a:buFont typeface="Arial" pitchFamily="34" charset="0"/>
              <a:buChar char="•"/>
            </a:pPr>
            <a:r>
              <a:rPr lang="en-GB" b="1" dirty="0" smtClean="0"/>
              <a:t>Auction process</a:t>
            </a:r>
            <a:r>
              <a:rPr lang="en-GB" dirty="0" smtClean="0"/>
              <a:t> </a:t>
            </a:r>
          </a:p>
          <a:p>
            <a:pPr marL="819150" lvl="1" indent="-361950">
              <a:spcBef>
                <a:spcPts val="300"/>
              </a:spcBef>
              <a:spcAft>
                <a:spcPts val="300"/>
              </a:spcAft>
              <a:buFont typeface="Wingdings" pitchFamily="2" charset="2"/>
              <a:buChar char="ü"/>
            </a:pPr>
            <a:r>
              <a:rPr lang="en-GB" sz="1600" dirty="0" smtClean="0"/>
              <a:t>Yearly, quarterly and monthly products: ascending clock auction, with multiple bidding rounds</a:t>
            </a:r>
          </a:p>
          <a:p>
            <a:pPr marL="819150" lvl="1" indent="-361950">
              <a:spcBef>
                <a:spcPts val="300"/>
              </a:spcBef>
              <a:spcAft>
                <a:spcPts val="300"/>
              </a:spcAft>
              <a:buFont typeface="Wingdings" pitchFamily="2" charset="2"/>
              <a:buChar char="ü"/>
            </a:pPr>
            <a:r>
              <a:rPr lang="en-GB" sz="1600" dirty="0" smtClean="0"/>
              <a:t>Day-ahead and intraday products: uniform-price auction, with a single bidding round</a:t>
            </a:r>
          </a:p>
          <a:p>
            <a:pPr marL="361950" indent="-361950">
              <a:spcBef>
                <a:spcPts val="600"/>
              </a:spcBef>
              <a:spcAft>
                <a:spcPts val="600"/>
              </a:spcAft>
              <a:buFont typeface="Arial" pitchFamily="34" charset="0"/>
              <a:buChar char="•"/>
            </a:pPr>
            <a:r>
              <a:rPr lang="en-GB" b="1" dirty="0" smtClean="0"/>
              <a:t>Prices</a:t>
            </a:r>
            <a:r>
              <a:rPr lang="en-GB" dirty="0" smtClean="0"/>
              <a:t> </a:t>
            </a:r>
          </a:p>
          <a:p>
            <a:pPr marL="819150" lvl="1" indent="-361950">
              <a:spcBef>
                <a:spcPts val="300"/>
              </a:spcBef>
              <a:spcAft>
                <a:spcPts val="300"/>
              </a:spcAft>
              <a:buFont typeface="Wingdings" pitchFamily="2" charset="2"/>
              <a:buChar char="ü"/>
            </a:pPr>
            <a:r>
              <a:rPr lang="en-GB" sz="1600" dirty="0" smtClean="0"/>
              <a:t>Reserve price = sum of the regulated prices at both sides</a:t>
            </a:r>
          </a:p>
          <a:p>
            <a:pPr marL="819150" lvl="1" indent="-361950">
              <a:spcBef>
                <a:spcPts val="300"/>
              </a:spcBef>
              <a:spcAft>
                <a:spcPts val="300"/>
              </a:spcAft>
              <a:buFont typeface="Wingdings" pitchFamily="2" charset="2"/>
              <a:buChar char="ü"/>
            </a:pPr>
            <a:r>
              <a:rPr lang="en-GB" sz="1600" dirty="0" smtClean="0"/>
              <a:t>Payable price = reserve price + auction premium (50/50 between TSOs at both sides)</a:t>
            </a:r>
          </a:p>
          <a:p>
            <a:pPr marL="819150" lvl="1" indent="-361950">
              <a:spcBef>
                <a:spcPts val="300"/>
              </a:spcBef>
              <a:spcAft>
                <a:spcPts val="300"/>
              </a:spcAft>
              <a:buFont typeface="Wingdings" pitchFamily="2" charset="2"/>
              <a:buChar char="ü"/>
            </a:pPr>
            <a:r>
              <a:rPr lang="en-GB" sz="1600" dirty="0" smtClean="0"/>
              <a:t>Large and small price steps to be defined per IP and product. Steps established at others European IPs can serve as a reference. </a:t>
            </a:r>
          </a:p>
          <a:p>
            <a:pPr marL="361950" indent="-361950">
              <a:spcBef>
                <a:spcPts val="300"/>
              </a:spcBef>
              <a:spcAft>
                <a:spcPts val="300"/>
              </a:spcAft>
              <a:buFont typeface="Arial" pitchFamily="34" charset="0"/>
              <a:buChar char="•"/>
            </a:pPr>
            <a:r>
              <a:rPr lang="en-GB" b="1" dirty="0" smtClean="0"/>
              <a:t>Contracts: </a:t>
            </a:r>
            <a:r>
              <a:rPr lang="en-GB" sz="1600" dirty="0" smtClean="0"/>
              <a:t>Standard contracts at both sides of the border:</a:t>
            </a:r>
          </a:p>
          <a:p>
            <a:pPr marL="819150" lvl="1" indent="-361950">
              <a:spcBef>
                <a:spcPts val="300"/>
              </a:spcBef>
              <a:spcAft>
                <a:spcPts val="300"/>
              </a:spcAft>
              <a:buFont typeface="Wingdings" pitchFamily="2" charset="2"/>
              <a:buChar char="ü"/>
            </a:pPr>
            <a:r>
              <a:rPr lang="en-GB" sz="1600" u="sng" dirty="0" smtClean="0"/>
              <a:t>Before the auction</a:t>
            </a:r>
            <a:r>
              <a:rPr lang="en-GB" sz="1600" dirty="0" smtClean="0"/>
              <a:t>: rights, obligations and conditions</a:t>
            </a:r>
          </a:p>
          <a:p>
            <a:pPr marL="819150" lvl="1" indent="-361950">
              <a:spcBef>
                <a:spcPts val="300"/>
              </a:spcBef>
              <a:spcAft>
                <a:spcPts val="300"/>
              </a:spcAft>
              <a:buFont typeface="Wingdings" pitchFamily="2" charset="2"/>
              <a:buChar char="ü"/>
            </a:pPr>
            <a:r>
              <a:rPr lang="en-GB" sz="1600" u="sng" dirty="0" smtClean="0"/>
              <a:t>After the auction</a:t>
            </a:r>
            <a:r>
              <a:rPr lang="en-GB" sz="1600" dirty="0" smtClean="0"/>
              <a:t>: capacity allocated to be signed in a new </a:t>
            </a:r>
            <a:r>
              <a:rPr lang="en-GB" sz="1600" b="1" dirty="0" smtClean="0"/>
              <a:t>standard contract or annex</a:t>
            </a:r>
          </a:p>
        </p:txBody>
      </p:sp>
      <p:sp>
        <p:nvSpPr>
          <p:cNvPr id="4" name="3 Rectángulo"/>
          <p:cNvSpPr/>
          <p:nvPr/>
        </p:nvSpPr>
        <p:spPr>
          <a:xfrm>
            <a:off x="323528" y="1412776"/>
            <a:ext cx="4266937" cy="369332"/>
          </a:xfrm>
          <a:prstGeom prst="rect">
            <a:avLst/>
          </a:prstGeom>
          <a:solidFill>
            <a:srgbClr val="264D74"/>
          </a:solidFill>
        </p:spPr>
        <p:txBody>
          <a:bodyPr wrap="none">
            <a:spAutoFit/>
          </a:bodyPr>
          <a:lstStyle/>
          <a:p>
            <a:r>
              <a:rPr lang="en-US" b="1" dirty="0" smtClean="0">
                <a:solidFill>
                  <a:schemeClr val="bg1"/>
                </a:solidFill>
              </a:rPr>
              <a:t>Issues agreed on Capacity Allocation</a:t>
            </a:r>
            <a:endParaRPr lang="es-ES" b="1" dirty="0">
              <a:solidFill>
                <a:schemeClr val="bg1"/>
              </a:solidFill>
            </a:endParaRPr>
          </a:p>
        </p:txBody>
      </p:sp>
    </p:spTree>
    <p:extLst>
      <p:ext uri="{BB962C8B-B14F-4D97-AF65-F5344CB8AC3E}">
        <p14:creationId xmlns:p14="http://schemas.microsoft.com/office/powerpoint/2010/main" xmlns="" val="2635903216"/>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E2028693B5A541BFC21254FF30BF3F" ma:contentTypeVersion="21" ma:contentTypeDescription="Create a new document." ma:contentTypeScope="" ma:versionID="d52c1ad206cf829c6cacf692554678f9">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ACER-2015-17091</_dlc_DocId>
    <_dlc_DocIdUrl xmlns="985daa2e-53d8-4475-82b8-9c7d25324e34">
      <Url>http://s-do-prod-ap/en/Gas/Regional_%20Intiatives/South_GRI/20th%20South%20SG/_layouts/DocIdRedir.aspx?ID=ACER-2015-17091</Url>
      <Description>ACER-2015-17091</Description>
    </_dlc_DocIdUrl>
    <ACER_Abstract xmlns="985daa2e-53d8-4475-82b8-9c7d25324e34"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F8FBB262-578A-418F-9F5C-A11E62229E7E}"/>
</file>

<file path=customXml/itemProps2.xml><?xml version="1.0" encoding="utf-8"?>
<ds:datastoreItem xmlns:ds="http://schemas.openxmlformats.org/officeDocument/2006/customXml" ds:itemID="{9CAEE346-437C-4CEA-9C11-17A0E3C58E81}"/>
</file>

<file path=customXml/itemProps3.xml><?xml version="1.0" encoding="utf-8"?>
<ds:datastoreItem xmlns:ds="http://schemas.openxmlformats.org/officeDocument/2006/customXml" ds:itemID="{FD558DD4-6FF9-473F-A296-448B8966E6E0}"/>
</file>

<file path=customXml/itemProps4.xml><?xml version="1.0" encoding="utf-8"?>
<ds:datastoreItem xmlns:ds="http://schemas.openxmlformats.org/officeDocument/2006/customXml" ds:itemID="{F64DC02C-5B11-4008-B403-C9F17814E871}"/>
</file>

<file path=docProps/app.xml><?xml version="1.0" encoding="utf-8"?>
<Properties xmlns="http://schemas.openxmlformats.org/officeDocument/2006/extended-properties" xmlns:vt="http://schemas.openxmlformats.org/officeDocument/2006/docPropsVTypes">
  <Template/>
  <TotalTime>8158</TotalTime>
  <Words>4114</Words>
  <Application>Microsoft Office PowerPoint</Application>
  <PresentationFormat>Presentación en pantalla (4:3)</PresentationFormat>
  <Paragraphs>394</Paragraphs>
  <Slides>44</Slides>
  <Notes>1</Notes>
  <HiddenSlides>0</HiddenSlides>
  <MMClips>0</MMClips>
  <ScaleCrop>false</ScaleCrop>
  <HeadingPairs>
    <vt:vector size="4" baseType="variant">
      <vt:variant>
        <vt:lpstr>Tema</vt:lpstr>
      </vt:variant>
      <vt:variant>
        <vt:i4>15</vt:i4>
      </vt:variant>
      <vt:variant>
        <vt:lpstr>Títulos de diapositiva</vt:lpstr>
      </vt:variant>
      <vt:variant>
        <vt:i4>44</vt:i4>
      </vt:variant>
    </vt:vector>
  </HeadingPairs>
  <TitlesOfParts>
    <vt:vector size="59"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Diapositiva 1</vt:lpstr>
      <vt:lpstr>Agenda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IBERIAN GAS HUB: Work in progress</vt:lpstr>
      <vt:lpstr>Diapositiva 36</vt:lpstr>
      <vt:lpstr>Diapositiva 37</vt:lpstr>
      <vt:lpstr>Diapositiva 38</vt:lpstr>
      <vt:lpstr>Diapositiva 39</vt:lpstr>
      <vt:lpstr>Diapositiva 40</vt:lpstr>
      <vt:lpstr>Diapositiva 41</vt:lpstr>
      <vt:lpstr>Diapositiva 42</vt:lpstr>
      <vt:lpstr>Diapositiva 43</vt:lpstr>
      <vt:lpstr>Diapositiva 44</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abg</cp:lastModifiedBy>
  <cp:revision>1339</cp:revision>
  <dcterms:created xsi:type="dcterms:W3CDTF">2008-11-21T11:47:24Z</dcterms:created>
  <dcterms:modified xsi:type="dcterms:W3CDTF">2013-11-18T08:00:53Z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0x010100CCE2028693B5A541BFC21254FF30BF3F</vt:lpwstr>
  </property>
  <property fmtid="{D5CDD505-2E9C-101B-9397-08002B2CF9AE}" pid="3" name="_dlc_DocIdItemGuid">
    <vt:lpwstr>0815754b-d854-44a0-9a4a-282702b1905a</vt:lpwstr>
  </property>
</Properties>
</file>